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0"/>
  </p:notesMasterIdLst>
  <p:sldIdLst>
    <p:sldId id="256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14" r:id="rId13"/>
    <p:sldId id="317" r:id="rId14"/>
    <p:sldId id="321" r:id="rId15"/>
    <p:sldId id="313" r:id="rId16"/>
    <p:sldId id="318" r:id="rId17"/>
    <p:sldId id="340" r:id="rId18"/>
    <p:sldId id="341" r:id="rId19"/>
  </p:sldIdLst>
  <p:sldSz cx="11522075" cy="64801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B0A9E5A-EC32-9942-9844-CD0A4150740E}">
          <p14:sldIdLst>
            <p14:sldId id="256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</p14:sldIdLst>
        </p14:section>
        <p14:section name="General Guides" id="{E9D00F50-C667-5B43-8F82-17CA316FA1BF}">
          <p14:sldIdLst>
            <p14:sldId id="314"/>
            <p14:sldId id="317"/>
            <p14:sldId id="321"/>
            <p14:sldId id="313"/>
            <p14:sldId id="318"/>
          </p14:sldIdLst>
        </p14:section>
        <p14:section name="The Slides" id="{776175FB-4127-7348-80E4-73F6ACD15D3D}">
          <p14:sldIdLst/>
        </p14:section>
        <p14:section name="Inspiration" id="{B4B27429-556A-A24A-81B3-4C27D615F738}">
          <p14:sldIdLst>
            <p14:sldId id="340"/>
            <p14:sldId id="341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DBF"/>
    <a:srgbClr val="122D98"/>
    <a:srgbClr val="CF2F2F"/>
    <a:srgbClr val="EAEAEA"/>
    <a:srgbClr val="F9F9F9"/>
    <a:srgbClr val="E34437"/>
    <a:srgbClr val="0A319A"/>
    <a:srgbClr val="131D5B"/>
    <a:srgbClr val="C01C02"/>
    <a:srgbClr val="6EC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4" autoAdjust="0"/>
    <p:restoredTop sz="86542"/>
  </p:normalViewPr>
  <p:slideViewPr>
    <p:cSldViewPr snapToGrid="0" snapToObjects="1">
      <p:cViewPr>
        <p:scale>
          <a:sx n="100" d="100"/>
          <a:sy n="100" d="100"/>
        </p:scale>
        <p:origin x="-80" y="400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6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545E2-F8CF-A341-B955-B40A6D3EE12F}" type="datetimeFigureOut">
              <a:rPr lang="en-US" smtClean="0"/>
              <a:pPr/>
              <a:t>02.04.18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1A166-F444-4448-954E-BA48E4D6B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9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Информация структурирована по важности: название (крупно + желтый акцент), Имя + должность + дата, прочее (вверху мелко)</a:t>
            </a:r>
          </a:p>
          <a:p>
            <a:r>
              <a:rPr lang="ru-RU" dirty="0"/>
              <a:t>На фоне – динамический флаг.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A166-F444-4448-954E-BA48E4D6BAF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Информация структурирована по важности: название (крупно + желтый акцент), Имя + должность + дата, прочее (вверху мелко)</a:t>
            </a:r>
          </a:p>
          <a:p>
            <a:r>
              <a:rPr lang="ru-RU" dirty="0"/>
              <a:t>На фоне – динамический флаг.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A166-F444-4448-954E-BA48E4D6BA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rgbClr val="122D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="" xmlns:a16="http://schemas.microsoft.com/office/drawing/2014/main" id="{B1F00EF3-C6F2-F247-B3A6-1D2267DADCD7}"/>
              </a:ext>
            </a:extLst>
          </p:cNvPr>
          <p:cNvSpPr/>
          <p:nvPr userDrawn="1"/>
        </p:nvSpPr>
        <p:spPr>
          <a:xfrm>
            <a:off x="1037" y="0"/>
            <a:ext cx="11520000" cy="6481168"/>
          </a:xfrm>
          <a:prstGeom prst="rect">
            <a:avLst/>
          </a:prstGeom>
          <a:gradFill flip="none" rotWithShape="1">
            <a:gsLst>
              <a:gs pos="0">
                <a:srgbClr val="1A1E5A"/>
              </a:gs>
              <a:gs pos="100000">
                <a:srgbClr val="122D98">
                  <a:alpha val="0"/>
                </a:srgbClr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61634" y="1715809"/>
            <a:ext cx="6480900" cy="646331"/>
          </a:xfr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>
              <a:defRPr kumimoji="0" lang="ru-RU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 marL="0" marR="0" lvl="0" indent="0" defTabSz="821531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9" name="Date Placeholder 18">
            <a:extLst>
              <a:ext uri="{FF2B5EF4-FFF2-40B4-BE49-F238E27FC236}">
                <a16:creationId xmlns="" xmlns:a16="http://schemas.microsoft.com/office/drawing/2014/main" id="{33E1F23C-9240-D64D-A945-B6612FC5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0743" y="6480173"/>
            <a:ext cx="2160588" cy="3603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="" xmlns:a16="http://schemas.microsoft.com/office/drawing/2014/main" id="{F4431DF4-1351-9047-B8BE-AEDDFA35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3114"/>
            <a:ext cx="10081350" cy="195814"/>
          </a:xfrm>
          <a:ln w="12700">
            <a:miter lim="400000"/>
          </a:ln>
        </p:spPr>
        <p:txBody>
          <a:bodyPr wrap="square" lIns="0" tIns="36000" rIns="36000" bIns="36000" anchor="ctr" anchorCtr="0">
            <a:spAutoFit/>
          </a:bodyPr>
          <a:lstStyle>
            <a:lvl1pPr algn="l">
              <a:defRPr kumimoji="0" lang="ru-RU" sz="1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egoe UI Light"/>
                <a:ea typeface="Segoe UI Light"/>
                <a:cs typeface="Segoe UI Light"/>
              </a:defRPr>
            </a:lvl1pPr>
          </a:lstStyle>
          <a:p>
            <a:pPr defTabSz="821531" hangingPunct="0">
              <a:lnSpc>
                <a:spcPct val="80000"/>
              </a:lnSpc>
            </a:pPr>
            <a:endParaRPr lang="ru-RU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="" xmlns:a16="http://schemas.microsoft.com/office/drawing/2014/main" id="{B6DC73E2-7C3C-D54F-B269-A33DDA8B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999" y="6480173"/>
            <a:ext cx="288000" cy="195814"/>
          </a:xfrm>
          <a:ln w="12700">
            <a:miter lim="400000"/>
          </a:ln>
        </p:spPr>
        <p:txBody>
          <a:bodyPr lIns="36000" tIns="36000" rIns="36000" bIns="36000" anchor="ctr">
            <a:spAutoFit/>
          </a:bodyPr>
          <a:lstStyle>
            <a:lvl1pPr algn="l">
              <a:defRPr kumimoji="0" lang="ru-RU" sz="1000" b="0" i="0" u="none" strike="noStrike" cap="none" spc="0" normalizeH="0" baseline="0" smtClean="0">
                <a:ln>
                  <a:noFill/>
                </a:ln>
                <a:noFill/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 defTabSz="821531" hangingPunct="0">
              <a:lnSpc>
                <a:spcPct val="80000"/>
              </a:lnSpc>
            </a:pPr>
            <a:fld id="{41EDA0AC-921D-4240-B96C-50D453752670}" type="slidenum">
              <a:rPr lang="ru-RU" smtClean="0"/>
              <a:pPr defTabSz="821531" hangingPunct="0">
                <a:lnSpc>
                  <a:spcPct val="80000"/>
                </a:lnSpc>
              </a:pPr>
              <a:t>‹#›</a:t>
            </a:fld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6B5ABDD-55D1-254F-9939-1D1EDBD293D3}"/>
              </a:ext>
            </a:extLst>
          </p:cNvPr>
          <p:cNvCxnSpPr/>
          <p:nvPr userDrawn="1"/>
        </p:nvCxnSpPr>
        <p:spPr>
          <a:xfrm>
            <a:off x="720000" y="720725"/>
            <a:ext cx="288000" cy="0"/>
          </a:xfrm>
          <a:prstGeom prst="line">
            <a:avLst/>
          </a:prstGeom>
          <a:ln w="31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D3631BDF-78BF-E64D-95CD-8BCA8915CB7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06025" y="5807463"/>
            <a:ext cx="634672" cy="205505"/>
          </a:xfrm>
          <a:custGeom>
            <a:avLst/>
            <a:gdLst>
              <a:gd name="T0" fmla="*/ 205 w 698"/>
              <a:gd name="T1" fmla="*/ 4 h 225"/>
              <a:gd name="T2" fmla="*/ 147 w 698"/>
              <a:gd name="T3" fmla="*/ 152 h 225"/>
              <a:gd name="T4" fmla="*/ 123 w 698"/>
              <a:gd name="T5" fmla="*/ 26 h 225"/>
              <a:gd name="T6" fmla="*/ 97 w 698"/>
              <a:gd name="T7" fmla="*/ 4 h 225"/>
              <a:gd name="T8" fmla="*/ 1 w 698"/>
              <a:gd name="T9" fmla="*/ 4 h 225"/>
              <a:gd name="T10" fmla="*/ 0 w 698"/>
              <a:gd name="T11" fmla="*/ 10 h 225"/>
              <a:gd name="T12" fmla="*/ 55 w 698"/>
              <a:gd name="T13" fmla="*/ 29 h 225"/>
              <a:gd name="T14" fmla="*/ 69 w 698"/>
              <a:gd name="T15" fmla="*/ 48 h 225"/>
              <a:gd name="T16" fmla="*/ 114 w 698"/>
              <a:gd name="T17" fmla="*/ 222 h 225"/>
              <a:gd name="T18" fmla="*/ 173 w 698"/>
              <a:gd name="T19" fmla="*/ 222 h 225"/>
              <a:gd name="T20" fmla="*/ 265 w 698"/>
              <a:gd name="T21" fmla="*/ 4 h 225"/>
              <a:gd name="T22" fmla="*/ 205 w 698"/>
              <a:gd name="T23" fmla="*/ 4 h 225"/>
              <a:gd name="T24" fmla="*/ 289 w 698"/>
              <a:gd name="T25" fmla="*/ 4 h 225"/>
              <a:gd name="T26" fmla="*/ 242 w 698"/>
              <a:gd name="T27" fmla="*/ 222 h 225"/>
              <a:gd name="T28" fmla="*/ 299 w 698"/>
              <a:gd name="T29" fmla="*/ 222 h 225"/>
              <a:gd name="T30" fmla="*/ 345 w 698"/>
              <a:gd name="T31" fmla="*/ 4 h 225"/>
              <a:gd name="T32" fmla="*/ 289 w 698"/>
              <a:gd name="T33" fmla="*/ 4 h 225"/>
              <a:gd name="T34" fmla="*/ 612 w 698"/>
              <a:gd name="T35" fmla="*/ 63 h 225"/>
              <a:gd name="T36" fmla="*/ 629 w 698"/>
              <a:gd name="T37" fmla="*/ 144 h 225"/>
              <a:gd name="T38" fmla="*/ 583 w 698"/>
              <a:gd name="T39" fmla="*/ 144 h 225"/>
              <a:gd name="T40" fmla="*/ 612 w 698"/>
              <a:gd name="T41" fmla="*/ 63 h 225"/>
              <a:gd name="T42" fmla="*/ 604 w 698"/>
              <a:gd name="T43" fmla="*/ 4 h 225"/>
              <a:gd name="T44" fmla="*/ 580 w 698"/>
              <a:gd name="T45" fmla="*/ 20 h 225"/>
              <a:gd name="T46" fmla="*/ 495 w 698"/>
              <a:gd name="T47" fmla="*/ 222 h 225"/>
              <a:gd name="T48" fmla="*/ 555 w 698"/>
              <a:gd name="T49" fmla="*/ 222 h 225"/>
              <a:gd name="T50" fmla="*/ 566 w 698"/>
              <a:gd name="T51" fmla="*/ 189 h 225"/>
              <a:gd name="T52" fmla="*/ 639 w 698"/>
              <a:gd name="T53" fmla="*/ 189 h 225"/>
              <a:gd name="T54" fmla="*/ 646 w 698"/>
              <a:gd name="T55" fmla="*/ 222 h 225"/>
              <a:gd name="T56" fmla="*/ 698 w 698"/>
              <a:gd name="T57" fmla="*/ 222 h 225"/>
              <a:gd name="T58" fmla="*/ 652 w 698"/>
              <a:gd name="T59" fmla="*/ 4 h 225"/>
              <a:gd name="T60" fmla="*/ 604 w 698"/>
              <a:gd name="T61" fmla="*/ 4 h 225"/>
              <a:gd name="T62" fmla="*/ 361 w 698"/>
              <a:gd name="T63" fmla="*/ 72 h 225"/>
              <a:gd name="T64" fmla="*/ 410 w 698"/>
              <a:gd name="T65" fmla="*/ 131 h 225"/>
              <a:gd name="T66" fmla="*/ 439 w 698"/>
              <a:gd name="T67" fmla="*/ 158 h 225"/>
              <a:gd name="T68" fmla="*/ 405 w 698"/>
              <a:gd name="T69" fmla="*/ 180 h 225"/>
              <a:gd name="T70" fmla="*/ 348 w 698"/>
              <a:gd name="T71" fmla="*/ 166 h 225"/>
              <a:gd name="T72" fmla="*/ 337 w 698"/>
              <a:gd name="T73" fmla="*/ 214 h 225"/>
              <a:gd name="T74" fmla="*/ 400 w 698"/>
              <a:gd name="T75" fmla="*/ 225 h 225"/>
              <a:gd name="T76" fmla="*/ 498 w 698"/>
              <a:gd name="T77" fmla="*/ 151 h 225"/>
              <a:gd name="T78" fmla="*/ 419 w 698"/>
              <a:gd name="T79" fmla="*/ 64 h 225"/>
              <a:gd name="T80" fmla="*/ 443 w 698"/>
              <a:gd name="T81" fmla="*/ 46 h 225"/>
              <a:gd name="T82" fmla="*/ 499 w 698"/>
              <a:gd name="T83" fmla="*/ 56 h 225"/>
              <a:gd name="T84" fmla="*/ 509 w 698"/>
              <a:gd name="T85" fmla="*/ 9 h 225"/>
              <a:gd name="T86" fmla="*/ 456 w 698"/>
              <a:gd name="T87" fmla="*/ 0 h 225"/>
              <a:gd name="T88" fmla="*/ 361 w 698"/>
              <a:gd name="T89" fmla="*/ 7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8" h="225">
                <a:moveTo>
                  <a:pt x="205" y="4"/>
                </a:moveTo>
                <a:cubicBezTo>
                  <a:pt x="147" y="152"/>
                  <a:pt x="147" y="152"/>
                  <a:pt x="147" y="152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0" y="12"/>
                  <a:pt x="109" y="4"/>
                  <a:pt x="97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10"/>
                  <a:pt x="0" y="10"/>
                  <a:pt x="0" y="10"/>
                </a:cubicBezTo>
                <a:cubicBezTo>
                  <a:pt x="19" y="14"/>
                  <a:pt x="42" y="21"/>
                  <a:pt x="55" y="29"/>
                </a:cubicBezTo>
                <a:cubicBezTo>
                  <a:pt x="63" y="33"/>
                  <a:pt x="66" y="37"/>
                  <a:pt x="69" y="48"/>
                </a:cubicBezTo>
                <a:cubicBezTo>
                  <a:pt x="114" y="222"/>
                  <a:pt x="114" y="222"/>
                  <a:pt x="114" y="222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265" y="4"/>
                  <a:pt x="265" y="4"/>
                  <a:pt x="265" y="4"/>
                </a:cubicBezTo>
                <a:lnTo>
                  <a:pt x="205" y="4"/>
                </a:lnTo>
                <a:close/>
                <a:moveTo>
                  <a:pt x="289" y="4"/>
                </a:moveTo>
                <a:cubicBezTo>
                  <a:pt x="242" y="222"/>
                  <a:pt x="242" y="222"/>
                  <a:pt x="242" y="222"/>
                </a:cubicBezTo>
                <a:cubicBezTo>
                  <a:pt x="299" y="222"/>
                  <a:pt x="299" y="222"/>
                  <a:pt x="299" y="222"/>
                </a:cubicBezTo>
                <a:cubicBezTo>
                  <a:pt x="345" y="4"/>
                  <a:pt x="345" y="4"/>
                  <a:pt x="345" y="4"/>
                </a:cubicBezTo>
                <a:lnTo>
                  <a:pt x="289" y="4"/>
                </a:lnTo>
                <a:close/>
                <a:moveTo>
                  <a:pt x="612" y="63"/>
                </a:moveTo>
                <a:cubicBezTo>
                  <a:pt x="629" y="144"/>
                  <a:pt x="629" y="144"/>
                  <a:pt x="629" y="144"/>
                </a:cubicBezTo>
                <a:cubicBezTo>
                  <a:pt x="583" y="144"/>
                  <a:pt x="583" y="144"/>
                  <a:pt x="583" y="144"/>
                </a:cubicBezTo>
                <a:lnTo>
                  <a:pt x="612" y="63"/>
                </a:lnTo>
                <a:close/>
                <a:moveTo>
                  <a:pt x="604" y="4"/>
                </a:moveTo>
                <a:cubicBezTo>
                  <a:pt x="593" y="4"/>
                  <a:pt x="584" y="10"/>
                  <a:pt x="580" y="20"/>
                </a:cubicBezTo>
                <a:cubicBezTo>
                  <a:pt x="495" y="222"/>
                  <a:pt x="495" y="222"/>
                  <a:pt x="495" y="222"/>
                </a:cubicBezTo>
                <a:cubicBezTo>
                  <a:pt x="555" y="222"/>
                  <a:pt x="555" y="222"/>
                  <a:pt x="555" y="222"/>
                </a:cubicBezTo>
                <a:cubicBezTo>
                  <a:pt x="566" y="189"/>
                  <a:pt x="566" y="189"/>
                  <a:pt x="566" y="189"/>
                </a:cubicBezTo>
                <a:cubicBezTo>
                  <a:pt x="639" y="189"/>
                  <a:pt x="639" y="189"/>
                  <a:pt x="639" y="189"/>
                </a:cubicBezTo>
                <a:cubicBezTo>
                  <a:pt x="646" y="222"/>
                  <a:pt x="646" y="222"/>
                  <a:pt x="646" y="222"/>
                </a:cubicBezTo>
                <a:cubicBezTo>
                  <a:pt x="698" y="222"/>
                  <a:pt x="698" y="222"/>
                  <a:pt x="698" y="222"/>
                </a:cubicBezTo>
                <a:cubicBezTo>
                  <a:pt x="652" y="4"/>
                  <a:pt x="652" y="4"/>
                  <a:pt x="652" y="4"/>
                </a:cubicBezTo>
                <a:lnTo>
                  <a:pt x="604" y="4"/>
                </a:lnTo>
                <a:close/>
                <a:moveTo>
                  <a:pt x="361" y="72"/>
                </a:moveTo>
                <a:cubicBezTo>
                  <a:pt x="360" y="103"/>
                  <a:pt x="389" y="121"/>
                  <a:pt x="410" y="131"/>
                </a:cubicBezTo>
                <a:cubicBezTo>
                  <a:pt x="432" y="142"/>
                  <a:pt x="439" y="149"/>
                  <a:pt x="439" y="158"/>
                </a:cubicBezTo>
                <a:cubicBezTo>
                  <a:pt x="439" y="173"/>
                  <a:pt x="422" y="179"/>
                  <a:pt x="405" y="180"/>
                </a:cubicBezTo>
                <a:cubicBezTo>
                  <a:pt x="377" y="180"/>
                  <a:pt x="361" y="172"/>
                  <a:pt x="348" y="166"/>
                </a:cubicBezTo>
                <a:cubicBezTo>
                  <a:pt x="337" y="214"/>
                  <a:pt x="337" y="214"/>
                  <a:pt x="337" y="214"/>
                </a:cubicBezTo>
                <a:cubicBezTo>
                  <a:pt x="351" y="220"/>
                  <a:pt x="375" y="225"/>
                  <a:pt x="400" y="225"/>
                </a:cubicBezTo>
                <a:cubicBezTo>
                  <a:pt x="459" y="225"/>
                  <a:pt x="498" y="196"/>
                  <a:pt x="498" y="151"/>
                </a:cubicBezTo>
                <a:cubicBezTo>
                  <a:pt x="499" y="93"/>
                  <a:pt x="419" y="90"/>
                  <a:pt x="419" y="64"/>
                </a:cubicBezTo>
                <a:cubicBezTo>
                  <a:pt x="419" y="56"/>
                  <a:pt x="427" y="48"/>
                  <a:pt x="443" y="46"/>
                </a:cubicBezTo>
                <a:cubicBezTo>
                  <a:pt x="451" y="45"/>
                  <a:pt x="474" y="44"/>
                  <a:pt x="499" y="56"/>
                </a:cubicBezTo>
                <a:cubicBezTo>
                  <a:pt x="509" y="9"/>
                  <a:pt x="509" y="9"/>
                  <a:pt x="509" y="9"/>
                </a:cubicBezTo>
                <a:cubicBezTo>
                  <a:pt x="495" y="4"/>
                  <a:pt x="478" y="0"/>
                  <a:pt x="456" y="0"/>
                </a:cubicBezTo>
                <a:cubicBezTo>
                  <a:pt x="400" y="0"/>
                  <a:pt x="361" y="29"/>
                  <a:pt x="361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81371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04233" y="923011"/>
            <a:ext cx="9399953" cy="413918"/>
          </a:xfrm>
          <a:ln w="12700">
            <a:miter lim="400000"/>
          </a:ln>
        </p:spPr>
        <p:txBody>
          <a:bodyPr wrap="square" lIns="0" tIns="0" rIns="0" bIns="0" anchor="t" anchorCtr="0">
            <a:noAutofit/>
          </a:bodyPr>
          <a:lstStyle>
            <a:lvl1pPr>
              <a:defRPr kumimoji="0" lang="ru-RU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 marL="0" marR="0" lvl="0" indent="0" defTabSz="821531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9" name="Date Placeholder 18">
            <a:extLst>
              <a:ext uri="{FF2B5EF4-FFF2-40B4-BE49-F238E27FC236}">
                <a16:creationId xmlns="" xmlns:a16="http://schemas.microsoft.com/office/drawing/2014/main" id="{33E1F23C-9240-D64D-A945-B6612FC5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0743" y="6480173"/>
            <a:ext cx="2160588" cy="3603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="" xmlns:a16="http://schemas.microsoft.com/office/drawing/2014/main" id="{B6DC73E2-7C3C-D54F-B269-A33DDA8B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999" y="5804845"/>
            <a:ext cx="288000" cy="195814"/>
          </a:xfrm>
          <a:ln w="12700">
            <a:miter lim="400000"/>
          </a:ln>
        </p:spPr>
        <p:txBody>
          <a:bodyPr lIns="36000" tIns="36000" rIns="36000" bIns="36000" anchor="ctr">
            <a:spAutoFit/>
          </a:bodyPr>
          <a:lstStyle>
            <a:lvl1pPr algn="l">
              <a:defRPr kumimoji="0" lang="ru-RU" sz="1000" b="0" i="0" u="none" strike="noStrike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 defTabSz="821531" hangingPunct="0">
              <a:lnSpc>
                <a:spcPct val="80000"/>
              </a:lnSpc>
            </a:pPr>
            <a:fld id="{41EDA0AC-921D-4240-B96C-50D453752670}" type="slidenum">
              <a:rPr lang="ru-RU" smtClean="0"/>
              <a:pPr defTabSz="821531" hangingPunct="0">
                <a:lnSpc>
                  <a:spcPct val="80000"/>
                </a:lnSpc>
              </a:pPr>
              <a:t>‹#›</a:t>
            </a:fld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6B5ABDD-55D1-254F-9939-1D1EDBD293D3}"/>
              </a:ext>
            </a:extLst>
          </p:cNvPr>
          <p:cNvCxnSpPr/>
          <p:nvPr userDrawn="1"/>
        </p:nvCxnSpPr>
        <p:spPr>
          <a:xfrm>
            <a:off x="720000" y="720725"/>
            <a:ext cx="28800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677AC30-728D-EF41-AA2D-74B19C731086}"/>
              </a:ext>
            </a:extLst>
          </p:cNvPr>
          <p:cNvCxnSpPr/>
          <p:nvPr userDrawn="1"/>
        </p:nvCxnSpPr>
        <p:spPr>
          <a:xfrm>
            <a:off x="720000" y="5759450"/>
            <a:ext cx="28800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9">
            <a:extLst>
              <a:ext uri="{FF2B5EF4-FFF2-40B4-BE49-F238E27FC236}">
                <a16:creationId xmlns="" xmlns:a16="http://schemas.microsoft.com/office/drawing/2014/main" id="{A177C4BB-40E5-1049-910A-265D0D52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473114"/>
            <a:ext cx="10081350" cy="195814"/>
          </a:xfrm>
          <a:ln w="12700">
            <a:miter lim="400000"/>
          </a:ln>
        </p:spPr>
        <p:txBody>
          <a:bodyPr wrap="square" lIns="0" tIns="36000" rIns="36000" bIns="36000" anchor="ctr" anchorCtr="0">
            <a:spAutoFit/>
          </a:bodyPr>
          <a:lstStyle>
            <a:lvl1pPr algn="l">
              <a:defRPr kumimoji="0" lang="ru-RU" sz="1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</a:defRPr>
            </a:lvl1pPr>
          </a:lstStyle>
          <a:p>
            <a:pPr defTabSz="821531" hangingPunct="0">
              <a:lnSpc>
                <a:spcPct val="80000"/>
              </a:lnSpc>
            </a:pPr>
            <a:endParaRPr lang="ru-RU" dirty="0"/>
          </a:p>
        </p:txBody>
      </p:sp>
      <p:sp>
        <p:nvSpPr>
          <p:cNvPr id="10" name="Footer Placeholder 19">
            <a:extLst>
              <a:ext uri="{FF2B5EF4-FFF2-40B4-BE49-F238E27FC236}">
                <a16:creationId xmlns="" xmlns:a16="http://schemas.microsoft.com/office/drawing/2014/main" id="{0C106990-C8EF-C74E-8D6F-442E163D22A8}"/>
              </a:ext>
            </a:extLst>
          </p:cNvPr>
          <p:cNvSpPr txBox="1">
            <a:spLocks/>
          </p:cNvSpPr>
          <p:nvPr userDrawn="1"/>
        </p:nvSpPr>
        <p:spPr>
          <a:xfrm>
            <a:off x="3600450" y="5804845"/>
            <a:ext cx="4321176" cy="195814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36000" rIns="36000" bIns="36000" rtlCol="0" anchor="ctr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kumimoji="0" lang="ru-RU" sz="1000" b="0" i="0" u="none" strike="noStrike" kern="1200" cap="none" spc="0" normalizeH="0" baseline="0" dirty="0">
                <a:ln>
                  <a:noFill/>
                </a:ln>
                <a:solidFill>
                  <a:srgbClr val="191E71"/>
                </a:solidFill>
                <a:effectLst/>
                <a:uFillTx/>
                <a:latin typeface="Segoe UI Light"/>
                <a:ea typeface="Segoe UI Light"/>
                <a:cs typeface="Segoe UI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1" hangingPunct="0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AF1FE74-A9D3-064C-B495-B450200941EB}"/>
              </a:ext>
            </a:extLst>
          </p:cNvPr>
          <p:cNvCxnSpPr/>
          <p:nvPr userDrawn="1"/>
        </p:nvCxnSpPr>
        <p:spPr>
          <a:xfrm>
            <a:off x="0" y="1816443"/>
            <a:ext cx="11522075" cy="0"/>
          </a:xfrm>
          <a:prstGeom prst="line">
            <a:avLst/>
          </a:prstGeom>
          <a:ln w="3175" cap="sq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838D2B74-0E03-0E4F-BC33-C7AAF83D4EA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06025" y="5807463"/>
            <a:ext cx="634672" cy="205505"/>
          </a:xfrm>
          <a:custGeom>
            <a:avLst/>
            <a:gdLst>
              <a:gd name="T0" fmla="*/ 205 w 698"/>
              <a:gd name="T1" fmla="*/ 4 h 225"/>
              <a:gd name="T2" fmla="*/ 147 w 698"/>
              <a:gd name="T3" fmla="*/ 152 h 225"/>
              <a:gd name="T4" fmla="*/ 123 w 698"/>
              <a:gd name="T5" fmla="*/ 26 h 225"/>
              <a:gd name="T6" fmla="*/ 97 w 698"/>
              <a:gd name="T7" fmla="*/ 4 h 225"/>
              <a:gd name="T8" fmla="*/ 1 w 698"/>
              <a:gd name="T9" fmla="*/ 4 h 225"/>
              <a:gd name="T10" fmla="*/ 0 w 698"/>
              <a:gd name="T11" fmla="*/ 10 h 225"/>
              <a:gd name="T12" fmla="*/ 55 w 698"/>
              <a:gd name="T13" fmla="*/ 29 h 225"/>
              <a:gd name="T14" fmla="*/ 69 w 698"/>
              <a:gd name="T15" fmla="*/ 48 h 225"/>
              <a:gd name="T16" fmla="*/ 114 w 698"/>
              <a:gd name="T17" fmla="*/ 222 h 225"/>
              <a:gd name="T18" fmla="*/ 173 w 698"/>
              <a:gd name="T19" fmla="*/ 222 h 225"/>
              <a:gd name="T20" fmla="*/ 265 w 698"/>
              <a:gd name="T21" fmla="*/ 4 h 225"/>
              <a:gd name="T22" fmla="*/ 205 w 698"/>
              <a:gd name="T23" fmla="*/ 4 h 225"/>
              <a:gd name="T24" fmla="*/ 289 w 698"/>
              <a:gd name="T25" fmla="*/ 4 h 225"/>
              <a:gd name="T26" fmla="*/ 242 w 698"/>
              <a:gd name="T27" fmla="*/ 222 h 225"/>
              <a:gd name="T28" fmla="*/ 299 w 698"/>
              <a:gd name="T29" fmla="*/ 222 h 225"/>
              <a:gd name="T30" fmla="*/ 345 w 698"/>
              <a:gd name="T31" fmla="*/ 4 h 225"/>
              <a:gd name="T32" fmla="*/ 289 w 698"/>
              <a:gd name="T33" fmla="*/ 4 h 225"/>
              <a:gd name="T34" fmla="*/ 612 w 698"/>
              <a:gd name="T35" fmla="*/ 63 h 225"/>
              <a:gd name="T36" fmla="*/ 629 w 698"/>
              <a:gd name="T37" fmla="*/ 144 h 225"/>
              <a:gd name="T38" fmla="*/ 583 w 698"/>
              <a:gd name="T39" fmla="*/ 144 h 225"/>
              <a:gd name="T40" fmla="*/ 612 w 698"/>
              <a:gd name="T41" fmla="*/ 63 h 225"/>
              <a:gd name="T42" fmla="*/ 604 w 698"/>
              <a:gd name="T43" fmla="*/ 4 h 225"/>
              <a:gd name="T44" fmla="*/ 580 w 698"/>
              <a:gd name="T45" fmla="*/ 20 h 225"/>
              <a:gd name="T46" fmla="*/ 495 w 698"/>
              <a:gd name="T47" fmla="*/ 222 h 225"/>
              <a:gd name="T48" fmla="*/ 555 w 698"/>
              <a:gd name="T49" fmla="*/ 222 h 225"/>
              <a:gd name="T50" fmla="*/ 566 w 698"/>
              <a:gd name="T51" fmla="*/ 189 h 225"/>
              <a:gd name="T52" fmla="*/ 639 w 698"/>
              <a:gd name="T53" fmla="*/ 189 h 225"/>
              <a:gd name="T54" fmla="*/ 646 w 698"/>
              <a:gd name="T55" fmla="*/ 222 h 225"/>
              <a:gd name="T56" fmla="*/ 698 w 698"/>
              <a:gd name="T57" fmla="*/ 222 h 225"/>
              <a:gd name="T58" fmla="*/ 652 w 698"/>
              <a:gd name="T59" fmla="*/ 4 h 225"/>
              <a:gd name="T60" fmla="*/ 604 w 698"/>
              <a:gd name="T61" fmla="*/ 4 h 225"/>
              <a:gd name="T62" fmla="*/ 361 w 698"/>
              <a:gd name="T63" fmla="*/ 72 h 225"/>
              <a:gd name="T64" fmla="*/ 410 w 698"/>
              <a:gd name="T65" fmla="*/ 131 h 225"/>
              <a:gd name="T66" fmla="*/ 439 w 698"/>
              <a:gd name="T67" fmla="*/ 158 h 225"/>
              <a:gd name="T68" fmla="*/ 405 w 698"/>
              <a:gd name="T69" fmla="*/ 180 h 225"/>
              <a:gd name="T70" fmla="*/ 348 w 698"/>
              <a:gd name="T71" fmla="*/ 166 h 225"/>
              <a:gd name="T72" fmla="*/ 337 w 698"/>
              <a:gd name="T73" fmla="*/ 214 h 225"/>
              <a:gd name="T74" fmla="*/ 400 w 698"/>
              <a:gd name="T75" fmla="*/ 225 h 225"/>
              <a:gd name="T76" fmla="*/ 498 w 698"/>
              <a:gd name="T77" fmla="*/ 151 h 225"/>
              <a:gd name="T78" fmla="*/ 419 w 698"/>
              <a:gd name="T79" fmla="*/ 64 h 225"/>
              <a:gd name="T80" fmla="*/ 443 w 698"/>
              <a:gd name="T81" fmla="*/ 46 h 225"/>
              <a:gd name="T82" fmla="*/ 499 w 698"/>
              <a:gd name="T83" fmla="*/ 56 h 225"/>
              <a:gd name="T84" fmla="*/ 509 w 698"/>
              <a:gd name="T85" fmla="*/ 9 h 225"/>
              <a:gd name="T86" fmla="*/ 456 w 698"/>
              <a:gd name="T87" fmla="*/ 0 h 225"/>
              <a:gd name="T88" fmla="*/ 361 w 698"/>
              <a:gd name="T89" fmla="*/ 7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8" h="225">
                <a:moveTo>
                  <a:pt x="205" y="4"/>
                </a:moveTo>
                <a:cubicBezTo>
                  <a:pt x="147" y="152"/>
                  <a:pt x="147" y="152"/>
                  <a:pt x="147" y="152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0" y="12"/>
                  <a:pt x="109" y="4"/>
                  <a:pt x="97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10"/>
                  <a:pt x="0" y="10"/>
                  <a:pt x="0" y="10"/>
                </a:cubicBezTo>
                <a:cubicBezTo>
                  <a:pt x="19" y="14"/>
                  <a:pt x="42" y="21"/>
                  <a:pt x="55" y="29"/>
                </a:cubicBezTo>
                <a:cubicBezTo>
                  <a:pt x="63" y="33"/>
                  <a:pt x="66" y="37"/>
                  <a:pt x="69" y="48"/>
                </a:cubicBezTo>
                <a:cubicBezTo>
                  <a:pt x="114" y="222"/>
                  <a:pt x="114" y="222"/>
                  <a:pt x="114" y="222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265" y="4"/>
                  <a:pt x="265" y="4"/>
                  <a:pt x="265" y="4"/>
                </a:cubicBezTo>
                <a:lnTo>
                  <a:pt x="205" y="4"/>
                </a:lnTo>
                <a:close/>
                <a:moveTo>
                  <a:pt x="289" y="4"/>
                </a:moveTo>
                <a:cubicBezTo>
                  <a:pt x="242" y="222"/>
                  <a:pt x="242" y="222"/>
                  <a:pt x="242" y="222"/>
                </a:cubicBezTo>
                <a:cubicBezTo>
                  <a:pt x="299" y="222"/>
                  <a:pt x="299" y="222"/>
                  <a:pt x="299" y="222"/>
                </a:cubicBezTo>
                <a:cubicBezTo>
                  <a:pt x="345" y="4"/>
                  <a:pt x="345" y="4"/>
                  <a:pt x="345" y="4"/>
                </a:cubicBezTo>
                <a:lnTo>
                  <a:pt x="289" y="4"/>
                </a:lnTo>
                <a:close/>
                <a:moveTo>
                  <a:pt x="612" y="63"/>
                </a:moveTo>
                <a:cubicBezTo>
                  <a:pt x="629" y="144"/>
                  <a:pt x="629" y="144"/>
                  <a:pt x="629" y="144"/>
                </a:cubicBezTo>
                <a:cubicBezTo>
                  <a:pt x="583" y="144"/>
                  <a:pt x="583" y="144"/>
                  <a:pt x="583" y="144"/>
                </a:cubicBezTo>
                <a:lnTo>
                  <a:pt x="612" y="63"/>
                </a:lnTo>
                <a:close/>
                <a:moveTo>
                  <a:pt x="604" y="4"/>
                </a:moveTo>
                <a:cubicBezTo>
                  <a:pt x="593" y="4"/>
                  <a:pt x="584" y="10"/>
                  <a:pt x="580" y="20"/>
                </a:cubicBezTo>
                <a:cubicBezTo>
                  <a:pt x="495" y="222"/>
                  <a:pt x="495" y="222"/>
                  <a:pt x="495" y="222"/>
                </a:cubicBezTo>
                <a:cubicBezTo>
                  <a:pt x="555" y="222"/>
                  <a:pt x="555" y="222"/>
                  <a:pt x="555" y="222"/>
                </a:cubicBezTo>
                <a:cubicBezTo>
                  <a:pt x="566" y="189"/>
                  <a:pt x="566" y="189"/>
                  <a:pt x="566" y="189"/>
                </a:cubicBezTo>
                <a:cubicBezTo>
                  <a:pt x="639" y="189"/>
                  <a:pt x="639" y="189"/>
                  <a:pt x="639" y="189"/>
                </a:cubicBezTo>
                <a:cubicBezTo>
                  <a:pt x="646" y="222"/>
                  <a:pt x="646" y="222"/>
                  <a:pt x="646" y="222"/>
                </a:cubicBezTo>
                <a:cubicBezTo>
                  <a:pt x="698" y="222"/>
                  <a:pt x="698" y="222"/>
                  <a:pt x="698" y="222"/>
                </a:cubicBezTo>
                <a:cubicBezTo>
                  <a:pt x="652" y="4"/>
                  <a:pt x="652" y="4"/>
                  <a:pt x="652" y="4"/>
                </a:cubicBezTo>
                <a:lnTo>
                  <a:pt x="604" y="4"/>
                </a:lnTo>
                <a:close/>
                <a:moveTo>
                  <a:pt x="361" y="72"/>
                </a:moveTo>
                <a:cubicBezTo>
                  <a:pt x="360" y="103"/>
                  <a:pt x="389" y="121"/>
                  <a:pt x="410" y="131"/>
                </a:cubicBezTo>
                <a:cubicBezTo>
                  <a:pt x="432" y="142"/>
                  <a:pt x="439" y="149"/>
                  <a:pt x="439" y="158"/>
                </a:cubicBezTo>
                <a:cubicBezTo>
                  <a:pt x="439" y="173"/>
                  <a:pt x="422" y="179"/>
                  <a:pt x="405" y="180"/>
                </a:cubicBezTo>
                <a:cubicBezTo>
                  <a:pt x="377" y="180"/>
                  <a:pt x="361" y="172"/>
                  <a:pt x="348" y="166"/>
                </a:cubicBezTo>
                <a:cubicBezTo>
                  <a:pt x="337" y="214"/>
                  <a:pt x="337" y="214"/>
                  <a:pt x="337" y="214"/>
                </a:cubicBezTo>
                <a:cubicBezTo>
                  <a:pt x="351" y="220"/>
                  <a:pt x="375" y="225"/>
                  <a:pt x="400" y="225"/>
                </a:cubicBezTo>
                <a:cubicBezTo>
                  <a:pt x="459" y="225"/>
                  <a:pt x="498" y="196"/>
                  <a:pt x="498" y="151"/>
                </a:cubicBezTo>
                <a:cubicBezTo>
                  <a:pt x="499" y="93"/>
                  <a:pt x="419" y="90"/>
                  <a:pt x="419" y="64"/>
                </a:cubicBezTo>
                <a:cubicBezTo>
                  <a:pt x="419" y="56"/>
                  <a:pt x="427" y="48"/>
                  <a:pt x="443" y="46"/>
                </a:cubicBezTo>
                <a:cubicBezTo>
                  <a:pt x="451" y="45"/>
                  <a:pt x="474" y="44"/>
                  <a:pt x="499" y="56"/>
                </a:cubicBezTo>
                <a:cubicBezTo>
                  <a:pt x="509" y="9"/>
                  <a:pt x="509" y="9"/>
                  <a:pt x="509" y="9"/>
                </a:cubicBezTo>
                <a:cubicBezTo>
                  <a:pt x="495" y="4"/>
                  <a:pt x="478" y="0"/>
                  <a:pt x="456" y="0"/>
                </a:cubicBezTo>
                <a:cubicBezTo>
                  <a:pt x="400" y="0"/>
                  <a:pt x="361" y="29"/>
                  <a:pt x="361" y="72"/>
                </a:cubicBezTo>
              </a:path>
            </a:pathLst>
          </a:custGeom>
          <a:solidFill>
            <a:srgbClr val="BBBD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47610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without Confiden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04233" y="923011"/>
            <a:ext cx="9399953" cy="430887"/>
          </a:xfrm>
          <a:ln w="12700">
            <a:miter lim="400000"/>
          </a:ln>
        </p:spPr>
        <p:txBody>
          <a:bodyPr wrap="square" lIns="0" tIns="0" rIns="0" bIns="0" anchor="t" anchorCtr="0">
            <a:noAutofit/>
          </a:bodyPr>
          <a:lstStyle>
            <a:lvl1pPr>
              <a:defRPr kumimoji="0" lang="ru-RU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 marL="0" marR="0" lvl="0" indent="0" defTabSz="821531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9" name="Date Placeholder 18">
            <a:extLst>
              <a:ext uri="{FF2B5EF4-FFF2-40B4-BE49-F238E27FC236}">
                <a16:creationId xmlns="" xmlns:a16="http://schemas.microsoft.com/office/drawing/2014/main" id="{33E1F23C-9240-D64D-A945-B6612FC5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0743" y="6480173"/>
            <a:ext cx="2160588" cy="3603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="" xmlns:a16="http://schemas.microsoft.com/office/drawing/2014/main" id="{B6DC73E2-7C3C-D54F-B269-A33DDA8B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999" y="5804845"/>
            <a:ext cx="288000" cy="195814"/>
          </a:xfrm>
          <a:ln w="12700">
            <a:miter lim="400000"/>
          </a:ln>
        </p:spPr>
        <p:txBody>
          <a:bodyPr lIns="36000" tIns="36000" rIns="36000" bIns="36000" anchor="ctr">
            <a:spAutoFit/>
          </a:bodyPr>
          <a:lstStyle>
            <a:lvl1pPr algn="l">
              <a:defRPr kumimoji="0" lang="ru-RU" sz="1000" b="0" i="0" u="none" strike="noStrike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 defTabSz="821531" hangingPunct="0">
              <a:lnSpc>
                <a:spcPct val="80000"/>
              </a:lnSpc>
            </a:pPr>
            <a:fld id="{41EDA0AC-921D-4240-B96C-50D453752670}" type="slidenum">
              <a:rPr lang="ru-RU" smtClean="0"/>
              <a:pPr defTabSz="821531" hangingPunct="0">
                <a:lnSpc>
                  <a:spcPct val="80000"/>
                </a:lnSpc>
              </a:pPr>
              <a:t>‹#›</a:t>
            </a:fld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6B5ABDD-55D1-254F-9939-1D1EDBD293D3}"/>
              </a:ext>
            </a:extLst>
          </p:cNvPr>
          <p:cNvCxnSpPr/>
          <p:nvPr userDrawn="1"/>
        </p:nvCxnSpPr>
        <p:spPr>
          <a:xfrm>
            <a:off x="720000" y="720725"/>
            <a:ext cx="28800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677AC30-728D-EF41-AA2D-74B19C731086}"/>
              </a:ext>
            </a:extLst>
          </p:cNvPr>
          <p:cNvCxnSpPr/>
          <p:nvPr userDrawn="1"/>
        </p:nvCxnSpPr>
        <p:spPr>
          <a:xfrm>
            <a:off x="720000" y="5759450"/>
            <a:ext cx="28800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9">
            <a:extLst>
              <a:ext uri="{FF2B5EF4-FFF2-40B4-BE49-F238E27FC236}">
                <a16:creationId xmlns="" xmlns:a16="http://schemas.microsoft.com/office/drawing/2014/main" id="{A177C4BB-40E5-1049-910A-265D0D52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3114"/>
            <a:ext cx="10081350" cy="195814"/>
          </a:xfrm>
          <a:ln w="12700">
            <a:miter lim="400000"/>
          </a:ln>
        </p:spPr>
        <p:txBody>
          <a:bodyPr wrap="square" lIns="0" tIns="36000" rIns="36000" bIns="36000" anchor="ctr" anchorCtr="0">
            <a:spAutoFit/>
          </a:bodyPr>
          <a:lstStyle>
            <a:lvl1pPr algn="l">
              <a:defRPr kumimoji="0" lang="ru-RU" sz="1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</a:defRPr>
            </a:lvl1pPr>
          </a:lstStyle>
          <a:p>
            <a:pPr defTabSz="821531" hangingPunct="0">
              <a:lnSpc>
                <a:spcPct val="80000"/>
              </a:lnSpc>
            </a:pPr>
            <a:endParaRPr lang="ru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87BE70F-A2C1-8E46-9769-2F68F1127E41}"/>
              </a:ext>
            </a:extLst>
          </p:cNvPr>
          <p:cNvCxnSpPr/>
          <p:nvPr userDrawn="1"/>
        </p:nvCxnSpPr>
        <p:spPr>
          <a:xfrm>
            <a:off x="0" y="1816443"/>
            <a:ext cx="11522075" cy="0"/>
          </a:xfrm>
          <a:prstGeom prst="line">
            <a:avLst/>
          </a:prstGeom>
          <a:ln w="3175" cap="sq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EBC14926-3BD6-604A-99B9-6F9F482535C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06025" y="5807463"/>
            <a:ext cx="634672" cy="205505"/>
          </a:xfrm>
          <a:custGeom>
            <a:avLst/>
            <a:gdLst>
              <a:gd name="T0" fmla="*/ 205 w 698"/>
              <a:gd name="T1" fmla="*/ 4 h 225"/>
              <a:gd name="T2" fmla="*/ 147 w 698"/>
              <a:gd name="T3" fmla="*/ 152 h 225"/>
              <a:gd name="T4" fmla="*/ 123 w 698"/>
              <a:gd name="T5" fmla="*/ 26 h 225"/>
              <a:gd name="T6" fmla="*/ 97 w 698"/>
              <a:gd name="T7" fmla="*/ 4 h 225"/>
              <a:gd name="T8" fmla="*/ 1 w 698"/>
              <a:gd name="T9" fmla="*/ 4 h 225"/>
              <a:gd name="T10" fmla="*/ 0 w 698"/>
              <a:gd name="T11" fmla="*/ 10 h 225"/>
              <a:gd name="T12" fmla="*/ 55 w 698"/>
              <a:gd name="T13" fmla="*/ 29 h 225"/>
              <a:gd name="T14" fmla="*/ 69 w 698"/>
              <a:gd name="T15" fmla="*/ 48 h 225"/>
              <a:gd name="T16" fmla="*/ 114 w 698"/>
              <a:gd name="T17" fmla="*/ 222 h 225"/>
              <a:gd name="T18" fmla="*/ 173 w 698"/>
              <a:gd name="T19" fmla="*/ 222 h 225"/>
              <a:gd name="T20" fmla="*/ 265 w 698"/>
              <a:gd name="T21" fmla="*/ 4 h 225"/>
              <a:gd name="T22" fmla="*/ 205 w 698"/>
              <a:gd name="T23" fmla="*/ 4 h 225"/>
              <a:gd name="T24" fmla="*/ 289 w 698"/>
              <a:gd name="T25" fmla="*/ 4 h 225"/>
              <a:gd name="T26" fmla="*/ 242 w 698"/>
              <a:gd name="T27" fmla="*/ 222 h 225"/>
              <a:gd name="T28" fmla="*/ 299 w 698"/>
              <a:gd name="T29" fmla="*/ 222 h 225"/>
              <a:gd name="T30" fmla="*/ 345 w 698"/>
              <a:gd name="T31" fmla="*/ 4 h 225"/>
              <a:gd name="T32" fmla="*/ 289 w 698"/>
              <a:gd name="T33" fmla="*/ 4 h 225"/>
              <a:gd name="T34" fmla="*/ 612 w 698"/>
              <a:gd name="T35" fmla="*/ 63 h 225"/>
              <a:gd name="T36" fmla="*/ 629 w 698"/>
              <a:gd name="T37" fmla="*/ 144 h 225"/>
              <a:gd name="T38" fmla="*/ 583 w 698"/>
              <a:gd name="T39" fmla="*/ 144 h 225"/>
              <a:gd name="T40" fmla="*/ 612 w 698"/>
              <a:gd name="T41" fmla="*/ 63 h 225"/>
              <a:gd name="T42" fmla="*/ 604 w 698"/>
              <a:gd name="T43" fmla="*/ 4 h 225"/>
              <a:gd name="T44" fmla="*/ 580 w 698"/>
              <a:gd name="T45" fmla="*/ 20 h 225"/>
              <a:gd name="T46" fmla="*/ 495 w 698"/>
              <a:gd name="T47" fmla="*/ 222 h 225"/>
              <a:gd name="T48" fmla="*/ 555 w 698"/>
              <a:gd name="T49" fmla="*/ 222 h 225"/>
              <a:gd name="T50" fmla="*/ 566 w 698"/>
              <a:gd name="T51" fmla="*/ 189 h 225"/>
              <a:gd name="T52" fmla="*/ 639 w 698"/>
              <a:gd name="T53" fmla="*/ 189 h 225"/>
              <a:gd name="T54" fmla="*/ 646 w 698"/>
              <a:gd name="T55" fmla="*/ 222 h 225"/>
              <a:gd name="T56" fmla="*/ 698 w 698"/>
              <a:gd name="T57" fmla="*/ 222 h 225"/>
              <a:gd name="T58" fmla="*/ 652 w 698"/>
              <a:gd name="T59" fmla="*/ 4 h 225"/>
              <a:gd name="T60" fmla="*/ 604 w 698"/>
              <a:gd name="T61" fmla="*/ 4 h 225"/>
              <a:gd name="T62" fmla="*/ 361 w 698"/>
              <a:gd name="T63" fmla="*/ 72 h 225"/>
              <a:gd name="T64" fmla="*/ 410 w 698"/>
              <a:gd name="T65" fmla="*/ 131 h 225"/>
              <a:gd name="T66" fmla="*/ 439 w 698"/>
              <a:gd name="T67" fmla="*/ 158 h 225"/>
              <a:gd name="T68" fmla="*/ 405 w 698"/>
              <a:gd name="T69" fmla="*/ 180 h 225"/>
              <a:gd name="T70" fmla="*/ 348 w 698"/>
              <a:gd name="T71" fmla="*/ 166 h 225"/>
              <a:gd name="T72" fmla="*/ 337 w 698"/>
              <a:gd name="T73" fmla="*/ 214 h 225"/>
              <a:gd name="T74" fmla="*/ 400 w 698"/>
              <a:gd name="T75" fmla="*/ 225 h 225"/>
              <a:gd name="T76" fmla="*/ 498 w 698"/>
              <a:gd name="T77" fmla="*/ 151 h 225"/>
              <a:gd name="T78" fmla="*/ 419 w 698"/>
              <a:gd name="T79" fmla="*/ 64 h 225"/>
              <a:gd name="T80" fmla="*/ 443 w 698"/>
              <a:gd name="T81" fmla="*/ 46 h 225"/>
              <a:gd name="T82" fmla="*/ 499 w 698"/>
              <a:gd name="T83" fmla="*/ 56 h 225"/>
              <a:gd name="T84" fmla="*/ 509 w 698"/>
              <a:gd name="T85" fmla="*/ 9 h 225"/>
              <a:gd name="T86" fmla="*/ 456 w 698"/>
              <a:gd name="T87" fmla="*/ 0 h 225"/>
              <a:gd name="T88" fmla="*/ 361 w 698"/>
              <a:gd name="T89" fmla="*/ 7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8" h="225">
                <a:moveTo>
                  <a:pt x="205" y="4"/>
                </a:moveTo>
                <a:cubicBezTo>
                  <a:pt x="147" y="152"/>
                  <a:pt x="147" y="152"/>
                  <a:pt x="147" y="152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0" y="12"/>
                  <a:pt x="109" y="4"/>
                  <a:pt x="97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10"/>
                  <a:pt x="0" y="10"/>
                  <a:pt x="0" y="10"/>
                </a:cubicBezTo>
                <a:cubicBezTo>
                  <a:pt x="19" y="14"/>
                  <a:pt x="42" y="21"/>
                  <a:pt x="55" y="29"/>
                </a:cubicBezTo>
                <a:cubicBezTo>
                  <a:pt x="63" y="33"/>
                  <a:pt x="66" y="37"/>
                  <a:pt x="69" y="48"/>
                </a:cubicBezTo>
                <a:cubicBezTo>
                  <a:pt x="114" y="222"/>
                  <a:pt x="114" y="222"/>
                  <a:pt x="114" y="222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265" y="4"/>
                  <a:pt x="265" y="4"/>
                  <a:pt x="265" y="4"/>
                </a:cubicBezTo>
                <a:lnTo>
                  <a:pt x="205" y="4"/>
                </a:lnTo>
                <a:close/>
                <a:moveTo>
                  <a:pt x="289" y="4"/>
                </a:moveTo>
                <a:cubicBezTo>
                  <a:pt x="242" y="222"/>
                  <a:pt x="242" y="222"/>
                  <a:pt x="242" y="222"/>
                </a:cubicBezTo>
                <a:cubicBezTo>
                  <a:pt x="299" y="222"/>
                  <a:pt x="299" y="222"/>
                  <a:pt x="299" y="222"/>
                </a:cubicBezTo>
                <a:cubicBezTo>
                  <a:pt x="345" y="4"/>
                  <a:pt x="345" y="4"/>
                  <a:pt x="345" y="4"/>
                </a:cubicBezTo>
                <a:lnTo>
                  <a:pt x="289" y="4"/>
                </a:lnTo>
                <a:close/>
                <a:moveTo>
                  <a:pt x="612" y="63"/>
                </a:moveTo>
                <a:cubicBezTo>
                  <a:pt x="629" y="144"/>
                  <a:pt x="629" y="144"/>
                  <a:pt x="629" y="144"/>
                </a:cubicBezTo>
                <a:cubicBezTo>
                  <a:pt x="583" y="144"/>
                  <a:pt x="583" y="144"/>
                  <a:pt x="583" y="144"/>
                </a:cubicBezTo>
                <a:lnTo>
                  <a:pt x="612" y="63"/>
                </a:lnTo>
                <a:close/>
                <a:moveTo>
                  <a:pt x="604" y="4"/>
                </a:moveTo>
                <a:cubicBezTo>
                  <a:pt x="593" y="4"/>
                  <a:pt x="584" y="10"/>
                  <a:pt x="580" y="20"/>
                </a:cubicBezTo>
                <a:cubicBezTo>
                  <a:pt x="495" y="222"/>
                  <a:pt x="495" y="222"/>
                  <a:pt x="495" y="222"/>
                </a:cubicBezTo>
                <a:cubicBezTo>
                  <a:pt x="555" y="222"/>
                  <a:pt x="555" y="222"/>
                  <a:pt x="555" y="222"/>
                </a:cubicBezTo>
                <a:cubicBezTo>
                  <a:pt x="566" y="189"/>
                  <a:pt x="566" y="189"/>
                  <a:pt x="566" y="189"/>
                </a:cubicBezTo>
                <a:cubicBezTo>
                  <a:pt x="639" y="189"/>
                  <a:pt x="639" y="189"/>
                  <a:pt x="639" y="189"/>
                </a:cubicBezTo>
                <a:cubicBezTo>
                  <a:pt x="646" y="222"/>
                  <a:pt x="646" y="222"/>
                  <a:pt x="646" y="222"/>
                </a:cubicBezTo>
                <a:cubicBezTo>
                  <a:pt x="698" y="222"/>
                  <a:pt x="698" y="222"/>
                  <a:pt x="698" y="222"/>
                </a:cubicBezTo>
                <a:cubicBezTo>
                  <a:pt x="652" y="4"/>
                  <a:pt x="652" y="4"/>
                  <a:pt x="652" y="4"/>
                </a:cubicBezTo>
                <a:lnTo>
                  <a:pt x="604" y="4"/>
                </a:lnTo>
                <a:close/>
                <a:moveTo>
                  <a:pt x="361" y="72"/>
                </a:moveTo>
                <a:cubicBezTo>
                  <a:pt x="360" y="103"/>
                  <a:pt x="389" y="121"/>
                  <a:pt x="410" y="131"/>
                </a:cubicBezTo>
                <a:cubicBezTo>
                  <a:pt x="432" y="142"/>
                  <a:pt x="439" y="149"/>
                  <a:pt x="439" y="158"/>
                </a:cubicBezTo>
                <a:cubicBezTo>
                  <a:pt x="439" y="173"/>
                  <a:pt x="422" y="179"/>
                  <a:pt x="405" y="180"/>
                </a:cubicBezTo>
                <a:cubicBezTo>
                  <a:pt x="377" y="180"/>
                  <a:pt x="361" y="172"/>
                  <a:pt x="348" y="166"/>
                </a:cubicBezTo>
                <a:cubicBezTo>
                  <a:pt x="337" y="214"/>
                  <a:pt x="337" y="214"/>
                  <a:pt x="337" y="214"/>
                </a:cubicBezTo>
                <a:cubicBezTo>
                  <a:pt x="351" y="220"/>
                  <a:pt x="375" y="225"/>
                  <a:pt x="400" y="225"/>
                </a:cubicBezTo>
                <a:cubicBezTo>
                  <a:pt x="459" y="225"/>
                  <a:pt x="498" y="196"/>
                  <a:pt x="498" y="151"/>
                </a:cubicBezTo>
                <a:cubicBezTo>
                  <a:pt x="499" y="93"/>
                  <a:pt x="419" y="90"/>
                  <a:pt x="419" y="64"/>
                </a:cubicBezTo>
                <a:cubicBezTo>
                  <a:pt x="419" y="56"/>
                  <a:pt x="427" y="48"/>
                  <a:pt x="443" y="46"/>
                </a:cubicBezTo>
                <a:cubicBezTo>
                  <a:pt x="451" y="45"/>
                  <a:pt x="474" y="44"/>
                  <a:pt x="499" y="56"/>
                </a:cubicBezTo>
                <a:cubicBezTo>
                  <a:pt x="509" y="9"/>
                  <a:pt x="509" y="9"/>
                  <a:pt x="509" y="9"/>
                </a:cubicBezTo>
                <a:cubicBezTo>
                  <a:pt x="495" y="4"/>
                  <a:pt x="478" y="0"/>
                  <a:pt x="456" y="0"/>
                </a:cubicBezTo>
                <a:cubicBezTo>
                  <a:pt x="400" y="0"/>
                  <a:pt x="361" y="29"/>
                  <a:pt x="361" y="72"/>
                </a:cubicBezTo>
              </a:path>
            </a:pathLst>
          </a:custGeom>
          <a:solidFill>
            <a:srgbClr val="BBBD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24376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04233" y="861492"/>
            <a:ext cx="9399953" cy="430887"/>
          </a:xfrm>
          <a:ln w="12700">
            <a:miter lim="400000"/>
          </a:ln>
        </p:spPr>
        <p:txBody>
          <a:bodyPr wrap="square" lIns="0" tIns="0" rIns="0" bIns="0" anchor="t" anchorCtr="0">
            <a:noAutofit/>
          </a:bodyPr>
          <a:lstStyle>
            <a:lvl1pPr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 marL="0" marR="0" lvl="0" indent="0" defTabSz="821531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9" name="Date Placeholder 18">
            <a:extLst>
              <a:ext uri="{FF2B5EF4-FFF2-40B4-BE49-F238E27FC236}">
                <a16:creationId xmlns="" xmlns:a16="http://schemas.microsoft.com/office/drawing/2014/main" id="{33E1F23C-9240-D64D-A945-B6612FC5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0743" y="6480173"/>
            <a:ext cx="2160588" cy="3603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="" xmlns:a16="http://schemas.microsoft.com/office/drawing/2014/main" id="{B6DC73E2-7C3C-D54F-B269-A33DDA8B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999" y="5804845"/>
            <a:ext cx="288000" cy="195814"/>
          </a:xfrm>
          <a:ln w="12700">
            <a:miter lim="400000"/>
          </a:ln>
        </p:spPr>
        <p:txBody>
          <a:bodyPr lIns="36000" tIns="36000" rIns="36000" bIns="36000" anchor="ctr">
            <a:spAutoFit/>
          </a:bodyPr>
          <a:lstStyle>
            <a:lvl1pPr algn="l">
              <a:defRPr kumimoji="0" lang="ru-RU" sz="1000" b="0" i="0" u="none" strike="noStrike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 defTabSz="821531" hangingPunct="0">
              <a:lnSpc>
                <a:spcPct val="80000"/>
              </a:lnSpc>
            </a:pPr>
            <a:fld id="{41EDA0AC-921D-4240-B96C-50D453752670}" type="slidenum">
              <a:rPr lang="ru-RU" smtClean="0"/>
              <a:pPr defTabSz="821531" hangingPunct="0">
                <a:lnSpc>
                  <a:spcPct val="80000"/>
                </a:lnSpc>
              </a:pPr>
              <a:t>‹#›</a:t>
            </a:fld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6B5ABDD-55D1-254F-9939-1D1EDBD293D3}"/>
              </a:ext>
            </a:extLst>
          </p:cNvPr>
          <p:cNvCxnSpPr/>
          <p:nvPr userDrawn="1"/>
        </p:nvCxnSpPr>
        <p:spPr>
          <a:xfrm>
            <a:off x="720000" y="720725"/>
            <a:ext cx="28800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677AC30-728D-EF41-AA2D-74B19C731086}"/>
              </a:ext>
            </a:extLst>
          </p:cNvPr>
          <p:cNvCxnSpPr/>
          <p:nvPr userDrawn="1"/>
        </p:nvCxnSpPr>
        <p:spPr>
          <a:xfrm>
            <a:off x="720000" y="5759450"/>
            <a:ext cx="288000" cy="0"/>
          </a:xfrm>
          <a:prstGeom prst="line">
            <a:avLst/>
          </a:prstGeom>
          <a:ln w="31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9">
            <a:extLst>
              <a:ext uri="{FF2B5EF4-FFF2-40B4-BE49-F238E27FC236}">
                <a16:creationId xmlns="" xmlns:a16="http://schemas.microsoft.com/office/drawing/2014/main" id="{A177C4BB-40E5-1049-910A-265D0D52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3114"/>
            <a:ext cx="10081350" cy="195814"/>
          </a:xfrm>
          <a:ln w="12700">
            <a:miter lim="400000"/>
          </a:ln>
        </p:spPr>
        <p:txBody>
          <a:bodyPr wrap="square" lIns="0" tIns="36000" rIns="36000" bIns="36000" anchor="ctr" anchorCtr="0">
            <a:spAutoFit/>
          </a:bodyPr>
          <a:lstStyle>
            <a:lvl1pPr algn="l">
              <a:defRPr kumimoji="0" lang="ru-RU" sz="1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</a:defRPr>
            </a:lvl1pPr>
          </a:lstStyle>
          <a:p>
            <a:pPr defTabSz="821531" hangingPunct="0">
              <a:lnSpc>
                <a:spcPct val="80000"/>
              </a:lnSpc>
            </a:pPr>
            <a:endParaRPr lang="ru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87BE70F-A2C1-8E46-9769-2F68F1127E41}"/>
              </a:ext>
            </a:extLst>
          </p:cNvPr>
          <p:cNvCxnSpPr/>
          <p:nvPr userDrawn="1"/>
        </p:nvCxnSpPr>
        <p:spPr>
          <a:xfrm>
            <a:off x="0" y="1601290"/>
            <a:ext cx="11522075" cy="0"/>
          </a:xfrm>
          <a:prstGeom prst="line">
            <a:avLst/>
          </a:prstGeom>
          <a:ln w="3175" cap="sq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EBC14926-3BD6-604A-99B9-6F9F482535C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06025" y="5807463"/>
            <a:ext cx="634672" cy="205505"/>
          </a:xfrm>
          <a:custGeom>
            <a:avLst/>
            <a:gdLst>
              <a:gd name="T0" fmla="*/ 205 w 698"/>
              <a:gd name="T1" fmla="*/ 4 h 225"/>
              <a:gd name="T2" fmla="*/ 147 w 698"/>
              <a:gd name="T3" fmla="*/ 152 h 225"/>
              <a:gd name="T4" fmla="*/ 123 w 698"/>
              <a:gd name="T5" fmla="*/ 26 h 225"/>
              <a:gd name="T6" fmla="*/ 97 w 698"/>
              <a:gd name="T7" fmla="*/ 4 h 225"/>
              <a:gd name="T8" fmla="*/ 1 w 698"/>
              <a:gd name="T9" fmla="*/ 4 h 225"/>
              <a:gd name="T10" fmla="*/ 0 w 698"/>
              <a:gd name="T11" fmla="*/ 10 h 225"/>
              <a:gd name="T12" fmla="*/ 55 w 698"/>
              <a:gd name="T13" fmla="*/ 29 h 225"/>
              <a:gd name="T14" fmla="*/ 69 w 698"/>
              <a:gd name="T15" fmla="*/ 48 h 225"/>
              <a:gd name="T16" fmla="*/ 114 w 698"/>
              <a:gd name="T17" fmla="*/ 222 h 225"/>
              <a:gd name="T18" fmla="*/ 173 w 698"/>
              <a:gd name="T19" fmla="*/ 222 h 225"/>
              <a:gd name="T20" fmla="*/ 265 w 698"/>
              <a:gd name="T21" fmla="*/ 4 h 225"/>
              <a:gd name="T22" fmla="*/ 205 w 698"/>
              <a:gd name="T23" fmla="*/ 4 h 225"/>
              <a:gd name="T24" fmla="*/ 289 w 698"/>
              <a:gd name="T25" fmla="*/ 4 h 225"/>
              <a:gd name="T26" fmla="*/ 242 w 698"/>
              <a:gd name="T27" fmla="*/ 222 h 225"/>
              <a:gd name="T28" fmla="*/ 299 w 698"/>
              <a:gd name="T29" fmla="*/ 222 h 225"/>
              <a:gd name="T30" fmla="*/ 345 w 698"/>
              <a:gd name="T31" fmla="*/ 4 h 225"/>
              <a:gd name="T32" fmla="*/ 289 w 698"/>
              <a:gd name="T33" fmla="*/ 4 h 225"/>
              <a:gd name="T34" fmla="*/ 612 w 698"/>
              <a:gd name="T35" fmla="*/ 63 h 225"/>
              <a:gd name="T36" fmla="*/ 629 w 698"/>
              <a:gd name="T37" fmla="*/ 144 h 225"/>
              <a:gd name="T38" fmla="*/ 583 w 698"/>
              <a:gd name="T39" fmla="*/ 144 h 225"/>
              <a:gd name="T40" fmla="*/ 612 w 698"/>
              <a:gd name="T41" fmla="*/ 63 h 225"/>
              <a:gd name="T42" fmla="*/ 604 w 698"/>
              <a:gd name="T43" fmla="*/ 4 h 225"/>
              <a:gd name="T44" fmla="*/ 580 w 698"/>
              <a:gd name="T45" fmla="*/ 20 h 225"/>
              <a:gd name="T46" fmla="*/ 495 w 698"/>
              <a:gd name="T47" fmla="*/ 222 h 225"/>
              <a:gd name="T48" fmla="*/ 555 w 698"/>
              <a:gd name="T49" fmla="*/ 222 h 225"/>
              <a:gd name="T50" fmla="*/ 566 w 698"/>
              <a:gd name="T51" fmla="*/ 189 h 225"/>
              <a:gd name="T52" fmla="*/ 639 w 698"/>
              <a:gd name="T53" fmla="*/ 189 h 225"/>
              <a:gd name="T54" fmla="*/ 646 w 698"/>
              <a:gd name="T55" fmla="*/ 222 h 225"/>
              <a:gd name="T56" fmla="*/ 698 w 698"/>
              <a:gd name="T57" fmla="*/ 222 h 225"/>
              <a:gd name="T58" fmla="*/ 652 w 698"/>
              <a:gd name="T59" fmla="*/ 4 h 225"/>
              <a:gd name="T60" fmla="*/ 604 w 698"/>
              <a:gd name="T61" fmla="*/ 4 h 225"/>
              <a:gd name="T62" fmla="*/ 361 w 698"/>
              <a:gd name="T63" fmla="*/ 72 h 225"/>
              <a:gd name="T64" fmla="*/ 410 w 698"/>
              <a:gd name="T65" fmla="*/ 131 h 225"/>
              <a:gd name="T66" fmla="*/ 439 w 698"/>
              <a:gd name="T67" fmla="*/ 158 h 225"/>
              <a:gd name="T68" fmla="*/ 405 w 698"/>
              <a:gd name="T69" fmla="*/ 180 h 225"/>
              <a:gd name="T70" fmla="*/ 348 w 698"/>
              <a:gd name="T71" fmla="*/ 166 h 225"/>
              <a:gd name="T72" fmla="*/ 337 w 698"/>
              <a:gd name="T73" fmla="*/ 214 h 225"/>
              <a:gd name="T74" fmla="*/ 400 w 698"/>
              <a:gd name="T75" fmla="*/ 225 h 225"/>
              <a:gd name="T76" fmla="*/ 498 w 698"/>
              <a:gd name="T77" fmla="*/ 151 h 225"/>
              <a:gd name="T78" fmla="*/ 419 w 698"/>
              <a:gd name="T79" fmla="*/ 64 h 225"/>
              <a:gd name="T80" fmla="*/ 443 w 698"/>
              <a:gd name="T81" fmla="*/ 46 h 225"/>
              <a:gd name="T82" fmla="*/ 499 w 698"/>
              <a:gd name="T83" fmla="*/ 56 h 225"/>
              <a:gd name="T84" fmla="*/ 509 w 698"/>
              <a:gd name="T85" fmla="*/ 9 h 225"/>
              <a:gd name="T86" fmla="*/ 456 w 698"/>
              <a:gd name="T87" fmla="*/ 0 h 225"/>
              <a:gd name="T88" fmla="*/ 361 w 698"/>
              <a:gd name="T89" fmla="*/ 7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8" h="225">
                <a:moveTo>
                  <a:pt x="205" y="4"/>
                </a:moveTo>
                <a:cubicBezTo>
                  <a:pt x="147" y="152"/>
                  <a:pt x="147" y="152"/>
                  <a:pt x="147" y="152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0" y="12"/>
                  <a:pt x="109" y="4"/>
                  <a:pt x="97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10"/>
                  <a:pt x="0" y="10"/>
                  <a:pt x="0" y="10"/>
                </a:cubicBezTo>
                <a:cubicBezTo>
                  <a:pt x="19" y="14"/>
                  <a:pt x="42" y="21"/>
                  <a:pt x="55" y="29"/>
                </a:cubicBezTo>
                <a:cubicBezTo>
                  <a:pt x="63" y="33"/>
                  <a:pt x="66" y="37"/>
                  <a:pt x="69" y="48"/>
                </a:cubicBezTo>
                <a:cubicBezTo>
                  <a:pt x="114" y="222"/>
                  <a:pt x="114" y="222"/>
                  <a:pt x="114" y="222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265" y="4"/>
                  <a:pt x="265" y="4"/>
                  <a:pt x="265" y="4"/>
                </a:cubicBezTo>
                <a:lnTo>
                  <a:pt x="205" y="4"/>
                </a:lnTo>
                <a:close/>
                <a:moveTo>
                  <a:pt x="289" y="4"/>
                </a:moveTo>
                <a:cubicBezTo>
                  <a:pt x="242" y="222"/>
                  <a:pt x="242" y="222"/>
                  <a:pt x="242" y="222"/>
                </a:cubicBezTo>
                <a:cubicBezTo>
                  <a:pt x="299" y="222"/>
                  <a:pt x="299" y="222"/>
                  <a:pt x="299" y="222"/>
                </a:cubicBezTo>
                <a:cubicBezTo>
                  <a:pt x="345" y="4"/>
                  <a:pt x="345" y="4"/>
                  <a:pt x="345" y="4"/>
                </a:cubicBezTo>
                <a:lnTo>
                  <a:pt x="289" y="4"/>
                </a:lnTo>
                <a:close/>
                <a:moveTo>
                  <a:pt x="612" y="63"/>
                </a:moveTo>
                <a:cubicBezTo>
                  <a:pt x="629" y="144"/>
                  <a:pt x="629" y="144"/>
                  <a:pt x="629" y="144"/>
                </a:cubicBezTo>
                <a:cubicBezTo>
                  <a:pt x="583" y="144"/>
                  <a:pt x="583" y="144"/>
                  <a:pt x="583" y="144"/>
                </a:cubicBezTo>
                <a:lnTo>
                  <a:pt x="612" y="63"/>
                </a:lnTo>
                <a:close/>
                <a:moveTo>
                  <a:pt x="604" y="4"/>
                </a:moveTo>
                <a:cubicBezTo>
                  <a:pt x="593" y="4"/>
                  <a:pt x="584" y="10"/>
                  <a:pt x="580" y="20"/>
                </a:cubicBezTo>
                <a:cubicBezTo>
                  <a:pt x="495" y="222"/>
                  <a:pt x="495" y="222"/>
                  <a:pt x="495" y="222"/>
                </a:cubicBezTo>
                <a:cubicBezTo>
                  <a:pt x="555" y="222"/>
                  <a:pt x="555" y="222"/>
                  <a:pt x="555" y="222"/>
                </a:cubicBezTo>
                <a:cubicBezTo>
                  <a:pt x="566" y="189"/>
                  <a:pt x="566" y="189"/>
                  <a:pt x="566" y="189"/>
                </a:cubicBezTo>
                <a:cubicBezTo>
                  <a:pt x="639" y="189"/>
                  <a:pt x="639" y="189"/>
                  <a:pt x="639" y="189"/>
                </a:cubicBezTo>
                <a:cubicBezTo>
                  <a:pt x="646" y="222"/>
                  <a:pt x="646" y="222"/>
                  <a:pt x="646" y="222"/>
                </a:cubicBezTo>
                <a:cubicBezTo>
                  <a:pt x="698" y="222"/>
                  <a:pt x="698" y="222"/>
                  <a:pt x="698" y="222"/>
                </a:cubicBezTo>
                <a:cubicBezTo>
                  <a:pt x="652" y="4"/>
                  <a:pt x="652" y="4"/>
                  <a:pt x="652" y="4"/>
                </a:cubicBezTo>
                <a:lnTo>
                  <a:pt x="604" y="4"/>
                </a:lnTo>
                <a:close/>
                <a:moveTo>
                  <a:pt x="361" y="72"/>
                </a:moveTo>
                <a:cubicBezTo>
                  <a:pt x="360" y="103"/>
                  <a:pt x="389" y="121"/>
                  <a:pt x="410" y="131"/>
                </a:cubicBezTo>
                <a:cubicBezTo>
                  <a:pt x="432" y="142"/>
                  <a:pt x="439" y="149"/>
                  <a:pt x="439" y="158"/>
                </a:cubicBezTo>
                <a:cubicBezTo>
                  <a:pt x="439" y="173"/>
                  <a:pt x="422" y="179"/>
                  <a:pt x="405" y="180"/>
                </a:cubicBezTo>
                <a:cubicBezTo>
                  <a:pt x="377" y="180"/>
                  <a:pt x="361" y="172"/>
                  <a:pt x="348" y="166"/>
                </a:cubicBezTo>
                <a:cubicBezTo>
                  <a:pt x="337" y="214"/>
                  <a:pt x="337" y="214"/>
                  <a:pt x="337" y="214"/>
                </a:cubicBezTo>
                <a:cubicBezTo>
                  <a:pt x="351" y="220"/>
                  <a:pt x="375" y="225"/>
                  <a:pt x="400" y="225"/>
                </a:cubicBezTo>
                <a:cubicBezTo>
                  <a:pt x="459" y="225"/>
                  <a:pt x="498" y="196"/>
                  <a:pt x="498" y="151"/>
                </a:cubicBezTo>
                <a:cubicBezTo>
                  <a:pt x="499" y="93"/>
                  <a:pt x="419" y="90"/>
                  <a:pt x="419" y="64"/>
                </a:cubicBezTo>
                <a:cubicBezTo>
                  <a:pt x="419" y="56"/>
                  <a:pt x="427" y="48"/>
                  <a:pt x="443" y="46"/>
                </a:cubicBezTo>
                <a:cubicBezTo>
                  <a:pt x="451" y="45"/>
                  <a:pt x="474" y="44"/>
                  <a:pt x="499" y="56"/>
                </a:cubicBezTo>
                <a:cubicBezTo>
                  <a:pt x="509" y="9"/>
                  <a:pt x="509" y="9"/>
                  <a:pt x="509" y="9"/>
                </a:cubicBezTo>
                <a:cubicBezTo>
                  <a:pt x="495" y="4"/>
                  <a:pt x="478" y="0"/>
                  <a:pt x="456" y="0"/>
                </a:cubicBezTo>
                <a:cubicBezTo>
                  <a:pt x="400" y="0"/>
                  <a:pt x="361" y="29"/>
                  <a:pt x="361" y="72"/>
                </a:cubicBezTo>
              </a:path>
            </a:pathLst>
          </a:custGeom>
          <a:solidFill>
            <a:srgbClr val="BBBD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75302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iration slide">
    <p:bg>
      <p:bgPr>
        <a:solidFill>
          <a:srgbClr val="122D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="" xmlns:a16="http://schemas.microsoft.com/office/drawing/2014/main" id="{4991259B-49C7-3A41-915D-A64ABE018BC2}"/>
              </a:ext>
            </a:extLst>
          </p:cNvPr>
          <p:cNvSpPr/>
          <p:nvPr userDrawn="1"/>
        </p:nvSpPr>
        <p:spPr>
          <a:xfrm>
            <a:off x="1037" y="0"/>
            <a:ext cx="11520000" cy="6481168"/>
          </a:xfrm>
          <a:prstGeom prst="rect">
            <a:avLst/>
          </a:prstGeom>
          <a:gradFill flip="none" rotWithShape="1">
            <a:gsLst>
              <a:gs pos="0">
                <a:srgbClr val="1A1E5A"/>
              </a:gs>
              <a:gs pos="100000">
                <a:srgbClr val="122D98">
                  <a:alpha val="0"/>
                </a:srgbClr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04233" y="861492"/>
            <a:ext cx="9399953" cy="430887"/>
          </a:xfrm>
          <a:ln w="12700">
            <a:miter lim="400000"/>
          </a:ln>
        </p:spPr>
        <p:txBody>
          <a:bodyPr wrap="square" lIns="0" tIns="0" rIns="0" bIns="0" anchor="t" anchorCtr="0">
            <a:noAutofit/>
          </a:bodyPr>
          <a:lstStyle>
            <a:lvl1pPr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 marL="0" marR="0" lvl="0" indent="0" defTabSz="821531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9" name="Date Placeholder 18">
            <a:extLst>
              <a:ext uri="{FF2B5EF4-FFF2-40B4-BE49-F238E27FC236}">
                <a16:creationId xmlns="" xmlns:a16="http://schemas.microsoft.com/office/drawing/2014/main" id="{33E1F23C-9240-D64D-A945-B6612FC5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0743" y="6480173"/>
            <a:ext cx="2160588" cy="3603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="" xmlns:a16="http://schemas.microsoft.com/office/drawing/2014/main" id="{B6DC73E2-7C3C-D54F-B269-A33DDA8B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999" y="5804845"/>
            <a:ext cx="288000" cy="195814"/>
          </a:xfrm>
          <a:ln w="12700">
            <a:miter lim="400000"/>
          </a:ln>
        </p:spPr>
        <p:txBody>
          <a:bodyPr lIns="36000" tIns="36000" rIns="36000" bIns="36000" anchor="ctr">
            <a:spAutoFit/>
          </a:bodyPr>
          <a:lstStyle>
            <a:lvl1pPr algn="l">
              <a:defRPr kumimoji="0" lang="ru-RU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 defTabSz="821531" hangingPunct="0">
              <a:lnSpc>
                <a:spcPct val="80000"/>
              </a:lnSpc>
            </a:pPr>
            <a:fld id="{41EDA0AC-921D-4240-B96C-50D453752670}" type="slidenum">
              <a:rPr lang="ru-RU" smtClean="0"/>
              <a:pPr defTabSz="821531" hangingPunct="0">
                <a:lnSpc>
                  <a:spcPct val="80000"/>
                </a:lnSpc>
              </a:pPr>
              <a:t>‹#›</a:t>
            </a:fld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6B5ABDD-55D1-254F-9939-1D1EDBD293D3}"/>
              </a:ext>
            </a:extLst>
          </p:cNvPr>
          <p:cNvCxnSpPr/>
          <p:nvPr userDrawn="1"/>
        </p:nvCxnSpPr>
        <p:spPr>
          <a:xfrm>
            <a:off x="720000" y="720725"/>
            <a:ext cx="288000" cy="0"/>
          </a:xfrm>
          <a:prstGeom prst="line">
            <a:avLst/>
          </a:prstGeom>
          <a:ln w="444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677AC30-728D-EF41-AA2D-74B19C731086}"/>
              </a:ext>
            </a:extLst>
          </p:cNvPr>
          <p:cNvCxnSpPr/>
          <p:nvPr userDrawn="1"/>
        </p:nvCxnSpPr>
        <p:spPr>
          <a:xfrm>
            <a:off x="720000" y="5759450"/>
            <a:ext cx="288000" cy="0"/>
          </a:xfrm>
          <a:prstGeom prst="line">
            <a:avLst/>
          </a:prstGeom>
          <a:ln w="444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9">
            <a:extLst>
              <a:ext uri="{FF2B5EF4-FFF2-40B4-BE49-F238E27FC236}">
                <a16:creationId xmlns="" xmlns:a16="http://schemas.microsoft.com/office/drawing/2014/main" id="{A177C4BB-40E5-1049-910A-265D0D52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3114"/>
            <a:ext cx="10081350" cy="195814"/>
          </a:xfrm>
          <a:ln w="12700">
            <a:miter lim="400000"/>
          </a:ln>
        </p:spPr>
        <p:txBody>
          <a:bodyPr wrap="square" lIns="0" tIns="36000" rIns="36000" bIns="36000" anchor="ctr" anchorCtr="0">
            <a:spAutoFit/>
          </a:bodyPr>
          <a:lstStyle>
            <a:lvl1pPr algn="l">
              <a:defRPr kumimoji="0" lang="ru-RU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 Light"/>
                <a:ea typeface="Segoe UI Light"/>
                <a:cs typeface="Segoe UI Light"/>
              </a:defRPr>
            </a:lvl1pPr>
          </a:lstStyle>
          <a:p>
            <a:pPr defTabSz="821531" hangingPunct="0">
              <a:lnSpc>
                <a:spcPct val="80000"/>
              </a:lnSpc>
            </a:pPr>
            <a:endParaRPr lang="ru-RU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87BE70F-A2C1-8E46-9769-2F68F1127E41}"/>
              </a:ext>
            </a:extLst>
          </p:cNvPr>
          <p:cNvCxnSpPr/>
          <p:nvPr userDrawn="1"/>
        </p:nvCxnSpPr>
        <p:spPr>
          <a:xfrm>
            <a:off x="0" y="1601290"/>
            <a:ext cx="11522075" cy="0"/>
          </a:xfrm>
          <a:prstGeom prst="line">
            <a:avLst/>
          </a:prstGeom>
          <a:ln w="3175" cap="sq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69813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="" xmlns:a16="http://schemas.microsoft.com/office/drawing/2014/main" id="{22AFDB98-A851-8946-B5A4-54CF0019530B}"/>
              </a:ext>
            </a:extLst>
          </p:cNvPr>
          <p:cNvSpPr/>
          <p:nvPr userDrawn="1"/>
        </p:nvSpPr>
        <p:spPr>
          <a:xfrm>
            <a:off x="1037" y="-497"/>
            <a:ext cx="11520000" cy="6481168"/>
          </a:xfrm>
          <a:prstGeom prst="rect">
            <a:avLst/>
          </a:prstGeom>
          <a:gradFill flip="none" rotWithShape="1">
            <a:gsLst>
              <a:gs pos="0">
                <a:srgbClr val="FA9B1B"/>
              </a:gs>
              <a:gs pos="100000">
                <a:srgbClr val="F4CB26"/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21156" y="2929165"/>
            <a:ext cx="4320313" cy="1908000"/>
          </a:xfrm>
          <a:ln w="12700">
            <a:miter lim="400000"/>
          </a:ln>
        </p:spPr>
        <p:txBody>
          <a:bodyPr wrap="square" lIns="0" tIns="0" rIns="0" bIns="0" anchor="t" anchorCtr="0">
            <a:noAutofit/>
          </a:bodyPr>
          <a:lstStyle>
            <a:lvl1pPr>
              <a:defRPr kumimoji="0" lang="ru-RU" sz="6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 marL="0" marR="0" lvl="0" indent="0" defTabSz="821531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Slide title…</a:t>
            </a:r>
            <a:endParaRPr lang="ru-RU" dirty="0"/>
          </a:p>
        </p:txBody>
      </p:sp>
      <p:sp>
        <p:nvSpPr>
          <p:cNvPr id="19" name="Date Placeholder 18">
            <a:extLst>
              <a:ext uri="{FF2B5EF4-FFF2-40B4-BE49-F238E27FC236}">
                <a16:creationId xmlns="" xmlns:a16="http://schemas.microsoft.com/office/drawing/2014/main" id="{33E1F23C-9240-D64D-A945-B6612FC5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0743" y="6480173"/>
            <a:ext cx="2160588" cy="3603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="" xmlns:a16="http://schemas.microsoft.com/office/drawing/2014/main" id="{F4431DF4-1351-9047-B8BE-AEDDFA35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5804845"/>
            <a:ext cx="10081350" cy="195814"/>
          </a:xfrm>
          <a:ln w="12700">
            <a:miter lim="400000"/>
          </a:ln>
        </p:spPr>
        <p:txBody>
          <a:bodyPr wrap="square" lIns="0" tIns="36000" rIns="36000" bIns="36000" anchor="ctr" anchorCtr="0">
            <a:spAutoFit/>
          </a:bodyPr>
          <a:lstStyle>
            <a:lvl1pPr algn="l">
              <a:defRPr kumimoji="0" lang="ru-RU" sz="1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</a:defRPr>
            </a:lvl1pPr>
          </a:lstStyle>
          <a:p>
            <a:pPr defTabSz="821531" hangingPunct="0">
              <a:lnSpc>
                <a:spcPct val="80000"/>
              </a:lnSpc>
            </a:pPr>
            <a:endParaRPr lang="ru-RU"/>
          </a:p>
        </p:txBody>
      </p:sp>
      <p:sp>
        <p:nvSpPr>
          <p:cNvPr id="21" name="Slide Number Placeholder 20">
            <a:extLst>
              <a:ext uri="{FF2B5EF4-FFF2-40B4-BE49-F238E27FC236}">
                <a16:creationId xmlns="" xmlns:a16="http://schemas.microsoft.com/office/drawing/2014/main" id="{B6DC73E2-7C3C-D54F-B269-A33DDA8B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999" y="6480671"/>
            <a:ext cx="288000" cy="195814"/>
          </a:xfrm>
          <a:ln w="12700">
            <a:miter lim="400000"/>
          </a:ln>
        </p:spPr>
        <p:txBody>
          <a:bodyPr lIns="36000" tIns="36000" rIns="36000" bIns="36000" anchor="ctr">
            <a:spAutoFit/>
          </a:bodyPr>
          <a:lstStyle>
            <a:lvl1pPr>
              <a:defRPr kumimoji="0" lang="ru-RU" sz="1000" b="0" i="0" u="none" strike="noStrike" cap="none" spc="0" normalizeH="0" baseline="0" smtClean="0">
                <a:ln>
                  <a:noFill/>
                </a:ln>
                <a:noFill/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 algn="l" defTabSz="821531" hangingPunct="0">
              <a:lnSpc>
                <a:spcPct val="80000"/>
              </a:lnSpc>
            </a:pPr>
            <a:fld id="{41EDA0AC-921D-4240-B96C-50D453752670}" type="slidenum">
              <a:rPr lang="ru-RU" smtClean="0"/>
              <a:pPr algn="l" defTabSz="821531" hangingPunct="0">
                <a:lnSpc>
                  <a:spcPct val="80000"/>
                </a:lnSpc>
              </a:pPr>
              <a:t>‹#›</a:t>
            </a:fld>
            <a:endParaRPr lang="ru-RU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677AC30-728D-EF41-AA2D-74B19C731086}"/>
              </a:ext>
            </a:extLst>
          </p:cNvPr>
          <p:cNvCxnSpPr/>
          <p:nvPr userDrawn="1"/>
        </p:nvCxnSpPr>
        <p:spPr>
          <a:xfrm>
            <a:off x="720000" y="5759450"/>
            <a:ext cx="288000" cy="0"/>
          </a:xfrm>
          <a:prstGeom prst="line">
            <a:avLst/>
          </a:prstGeom>
          <a:ln w="3175">
            <a:solidFill>
              <a:srgbClr val="191E7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079445"/>
      </p:ext>
    </p:extLst>
  </p:cSld>
  <p:clrMapOvr>
    <a:masterClrMapping/>
  </p:clrMapOvr>
  <p:transition xmlns:p14="http://schemas.microsoft.com/office/powerpoint/2010/main"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"/>
          <p:cNvSpPr>
            <a:spLocks noGrp="1"/>
          </p:cNvSpPr>
          <p:nvPr>
            <p:ph type="ftr" sz="quarter" idx="3"/>
          </p:nvPr>
        </p:nvSpPr>
        <p:spPr>
          <a:xfrm>
            <a:off x="1456087" y="6480175"/>
            <a:ext cx="2144363" cy="3603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45" name="Date"/>
          <p:cNvSpPr>
            <a:spLocks noGrp="1"/>
          </p:cNvSpPr>
          <p:nvPr>
            <p:ph type="dt" sz="half" idx="2"/>
          </p:nvPr>
        </p:nvSpPr>
        <p:spPr>
          <a:xfrm>
            <a:off x="4321176" y="6480173"/>
            <a:ext cx="2160588" cy="36037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2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080625" y="0"/>
            <a:ext cx="719137" cy="720725"/>
          </a:xfrm>
          <a:prstGeom prst="rect">
            <a:avLst/>
          </a:prstGeom>
        </p:spPr>
        <p:txBody>
          <a:bodyPr lIns="0" tIns="0" rIns="36000" bIns="0" anchor="ctr" anchorCtr="0"/>
          <a:lstStyle>
            <a:lvl1pPr algn="r">
              <a:defRPr sz="900" b="1">
                <a:solidFill>
                  <a:schemeClr val="tx1">
                    <a:lumMod val="90000"/>
                    <a:lumOff val="10000"/>
                    <a:alpha val="50000"/>
                  </a:schemeClr>
                </a:solidFill>
              </a:defRPr>
            </a:lvl1pPr>
          </a:lstStyle>
          <a:p>
            <a:pPr algn="ctr"/>
            <a:fld id="{41EDA0AC-921D-4240-B96C-50D453752670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41" name="Title"/>
          <p:cNvSpPr>
            <a:spLocks noGrp="1"/>
          </p:cNvSpPr>
          <p:nvPr>
            <p:ph type="title"/>
          </p:nvPr>
        </p:nvSpPr>
        <p:spPr>
          <a:xfrm>
            <a:off x="720724" y="0"/>
            <a:ext cx="8640763" cy="7207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2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64" r:id="rId3"/>
    <p:sldLayoutId id="2147483665" r:id="rId4"/>
    <p:sldLayoutId id="2147483666" r:id="rId5"/>
    <p:sldLayoutId id="2147483656" r:id="rId6"/>
  </p:sldLayoutIdLst>
  <p:transition xmlns:p14="http://schemas.microsoft.com/office/powerpoint/2010/main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900" b="1" kern="1200" cap="all">
          <a:solidFill>
            <a:schemeClr val="tx1">
              <a:lumMod val="90000"/>
              <a:lumOff val="10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2" pos="725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4082">
          <p15:clr>
            <a:srgbClr val="A4A3A4"/>
          </p15:clr>
        </p15:guide>
        <p15:guide id="38" pos="908">
          <p15:clr>
            <a:srgbClr val="A4A3A4"/>
          </p15:clr>
        </p15:guide>
        <p15:guide id="40" pos="1361">
          <p15:clr>
            <a:srgbClr val="A4A3A4"/>
          </p15:clr>
        </p15:guide>
        <p15:guide id="42" pos="1815">
          <p15:clr>
            <a:srgbClr val="A4A3A4"/>
          </p15:clr>
        </p15:guide>
        <p15:guide id="44" pos="2268">
          <p15:clr>
            <a:srgbClr val="A4A3A4"/>
          </p15:clr>
        </p15:guide>
        <p15:guide id="46" pos="2722">
          <p15:clr>
            <a:srgbClr val="A4A3A4"/>
          </p15:clr>
        </p15:guide>
        <p15:guide id="47" pos="3175">
          <p15:clr>
            <a:srgbClr val="A4A3A4"/>
          </p15:clr>
        </p15:guide>
        <p15:guide id="49" pos="3629">
          <p15:clr>
            <a:srgbClr val="A4A3A4"/>
          </p15:clr>
        </p15:guide>
        <p15:guide id="50" pos="4083">
          <p15:clr>
            <a:srgbClr val="A4A3A4"/>
          </p15:clr>
        </p15:guide>
        <p15:guide id="52" pos="4536">
          <p15:clr>
            <a:srgbClr val="A4A3A4"/>
          </p15:clr>
        </p15:guide>
        <p15:guide id="53" pos="4990">
          <p15:clr>
            <a:srgbClr val="A4A3A4"/>
          </p15:clr>
        </p15:guide>
        <p15:guide id="55" pos="5443">
          <p15:clr>
            <a:srgbClr val="A4A3A4"/>
          </p15:clr>
        </p15:guide>
        <p15:guide id="58" pos="5897">
          <p15:clr>
            <a:srgbClr val="A4A3A4"/>
          </p15:clr>
        </p15:guide>
        <p15:guide id="59" pos="6350">
          <p15:clr>
            <a:srgbClr val="A4A3A4"/>
          </p15:clr>
        </p15:guide>
        <p15:guide id="60" pos="6804">
          <p15:clr>
            <a:srgbClr val="A4A3A4"/>
          </p15:clr>
        </p15:guide>
        <p15:guide id="62" pos="454">
          <p15:clr>
            <a:srgbClr val="A4A3A4"/>
          </p15:clr>
        </p15:guide>
        <p15:guide id="63" orient="horz" pos="454">
          <p15:clr>
            <a:srgbClr val="FDE53C"/>
          </p15:clr>
        </p15:guide>
        <p15:guide id="64">
          <p15:clr>
            <a:srgbClr val="A4A3A4"/>
          </p15:clr>
        </p15:guide>
        <p15:guide id="65" orient="horz" pos="3628">
          <p15:clr>
            <a:srgbClr val="FDE53C"/>
          </p15:clr>
        </p15:guide>
        <p15:guide id="66" orient="horz" pos="204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4.jpeg"/><Relationship Id="rId21" Type="http://schemas.openxmlformats.org/officeDocument/2006/relationships/image" Target="../media/image45.jpeg"/><Relationship Id="rId22" Type="http://schemas.openxmlformats.org/officeDocument/2006/relationships/image" Target="../media/image46.jpeg"/><Relationship Id="rId23" Type="http://schemas.openxmlformats.org/officeDocument/2006/relationships/image" Target="../media/image47.jpeg"/><Relationship Id="rId24" Type="http://schemas.openxmlformats.org/officeDocument/2006/relationships/image" Target="../media/image48.jpeg"/><Relationship Id="rId25" Type="http://schemas.openxmlformats.org/officeDocument/2006/relationships/image" Target="../media/image49.jpeg"/><Relationship Id="rId26" Type="http://schemas.openxmlformats.org/officeDocument/2006/relationships/image" Target="../media/image50.jpeg"/><Relationship Id="rId27" Type="http://schemas.openxmlformats.org/officeDocument/2006/relationships/image" Target="../media/image51.jpeg"/><Relationship Id="rId28" Type="http://schemas.openxmlformats.org/officeDocument/2006/relationships/image" Target="../media/image52.jpeg"/><Relationship Id="rId29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Relationship Id="rId3" Type="http://schemas.openxmlformats.org/officeDocument/2006/relationships/hyperlink" Target="https://www.konsus.com/blog/35-best-pitch-deck-examples-2017/" TargetMode="External"/><Relationship Id="rId4" Type="http://schemas.openxmlformats.org/officeDocument/2006/relationships/image" Target="../media/image29.png"/><Relationship Id="rId5" Type="http://schemas.microsoft.com/office/2007/relationships/hdphoto" Target="../media/hdphoto1.wdp"/><Relationship Id="rId30" Type="http://schemas.openxmlformats.org/officeDocument/2006/relationships/image" Target="../media/image54.jpeg"/><Relationship Id="rId31" Type="http://schemas.openxmlformats.org/officeDocument/2006/relationships/image" Target="../media/image55.jpeg"/><Relationship Id="rId32" Type="http://schemas.openxmlformats.org/officeDocument/2006/relationships/image" Target="../media/image56.jpeg"/><Relationship Id="rId9" Type="http://schemas.openxmlformats.org/officeDocument/2006/relationships/image" Target="../media/image33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33" Type="http://schemas.openxmlformats.org/officeDocument/2006/relationships/image" Target="../media/image57.jpeg"/><Relationship Id="rId34" Type="http://schemas.openxmlformats.org/officeDocument/2006/relationships/image" Target="../media/image58.jpeg"/><Relationship Id="rId35" Type="http://schemas.openxmlformats.org/officeDocument/2006/relationships/image" Target="../media/image59.jpeg"/><Relationship Id="rId36" Type="http://schemas.openxmlformats.org/officeDocument/2006/relationships/image" Target="../media/image60.png"/><Relationship Id="rId10" Type="http://schemas.openxmlformats.org/officeDocument/2006/relationships/image" Target="../media/image34.jpeg"/><Relationship Id="rId11" Type="http://schemas.openxmlformats.org/officeDocument/2006/relationships/image" Target="../media/image35.jpeg"/><Relationship Id="rId12" Type="http://schemas.openxmlformats.org/officeDocument/2006/relationships/image" Target="../media/image36.jpeg"/><Relationship Id="rId13" Type="http://schemas.openxmlformats.org/officeDocument/2006/relationships/image" Target="../media/image37.jpeg"/><Relationship Id="rId14" Type="http://schemas.openxmlformats.org/officeDocument/2006/relationships/image" Target="../media/image38.jpeg"/><Relationship Id="rId15" Type="http://schemas.openxmlformats.org/officeDocument/2006/relationships/image" Target="../media/image39.jpeg"/><Relationship Id="rId16" Type="http://schemas.openxmlformats.org/officeDocument/2006/relationships/image" Target="../media/image40.jpeg"/><Relationship Id="rId17" Type="http://schemas.openxmlformats.org/officeDocument/2006/relationships/image" Target="../media/image41.jpeg"/><Relationship Id="rId18" Type="http://schemas.openxmlformats.org/officeDocument/2006/relationships/image" Target="../media/image42.jpeg"/><Relationship Id="rId19" Type="http://schemas.openxmlformats.org/officeDocument/2006/relationships/image" Target="../media/image43.jpeg"/><Relationship Id="rId37" Type="http://schemas.microsoft.com/office/2007/relationships/hdphoto" Target="../media/hdphoto2.wdp"/><Relationship Id="rId38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="" xmlns:a16="http://schemas.microsoft.com/office/drawing/2014/main" id="{A251B95D-FCBB-0B4D-B5DA-FC12641D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34" y="1715809"/>
            <a:ext cx="7683876" cy="4308871"/>
          </a:xfrm>
        </p:spPr>
        <p:txBody>
          <a:bodyPr/>
          <a:lstStyle/>
          <a:p>
            <a:r>
              <a:rPr lang="ru-RU" dirty="0" smtClean="0"/>
              <a:t>Шаблон </a:t>
            </a:r>
            <a:r>
              <a:rPr lang="ru-RU" dirty="0" smtClean="0"/>
              <a:t>заявки</a:t>
            </a:r>
            <a:r>
              <a:rPr lang="en-US" dirty="0" smtClean="0"/>
              <a:t> </a:t>
            </a:r>
            <a:r>
              <a:rPr lang="ru-RU" dirty="0" smtClean="0"/>
              <a:t>проекта</a:t>
            </a:r>
            <a:r>
              <a:rPr lang="ru-RU" dirty="0"/>
              <a:t>.</a:t>
            </a:r>
            <a:br>
              <a:rPr lang="ru-RU" dirty="0"/>
            </a:br>
            <a:r>
              <a:rPr lang="ru-RU" sz="3200" dirty="0" smtClean="0"/>
              <a:t>Пожалуйста, придерживайтесь этого шаблона. Если какой-то информации в Вашем проекте </a:t>
            </a:r>
            <a:r>
              <a:rPr lang="ru-RU" sz="3200" dirty="0" smtClean="0"/>
              <a:t>нет, укажите это в шаблоне, </a:t>
            </a:r>
            <a:r>
              <a:rPr lang="ru-RU" sz="3200" dirty="0" smtClean="0"/>
              <a:t>сохранив последовательность слайдов.</a:t>
            </a:r>
            <a:endParaRPr lang="en-US" sz="3200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30EF7FA4-2DBB-7D47-BD16-790ED3FB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6"/>
            <a:ext cx="10081350" cy="226591"/>
          </a:xfrm>
        </p:spPr>
        <p:txBody>
          <a:bodyPr/>
          <a:lstStyle/>
          <a:p>
            <a:r>
              <a:rPr lang="ru-RU" dirty="0"/>
              <a:t>Проект </a:t>
            </a:r>
            <a:r>
              <a:rPr lang="en-US" dirty="0" smtClean="0"/>
              <a:t>Visa’s </a:t>
            </a:r>
            <a:r>
              <a:rPr lang="en-US" dirty="0"/>
              <a:t>Everywhere Initiative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5326933-D772-B54B-A60A-8FB78F96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9975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90180-8F11-724C-A530-626CB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Дорожная карта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E45E06-E739-FF4C-AF8D-F5DCAE4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70559-2CA5-334A-9983-8F6EA8A3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6"/>
            <a:ext cx="10081350" cy="226591"/>
          </a:xfrm>
        </p:spPr>
        <p:txBody>
          <a:bodyPr/>
          <a:lstStyle/>
          <a:p>
            <a:r>
              <a:rPr lang="ru-RU" dirty="0"/>
              <a:t>Презентация </a:t>
            </a:r>
            <a:r>
              <a:rPr lang="ru-RU" dirty="0" err="1"/>
              <a:t>стартап</a:t>
            </a:r>
            <a:r>
              <a:rPr lang="ru-RU" dirty="0"/>
              <a:t>-проекта. Руководство • Образцы слайдов</a:t>
            </a:r>
            <a:endParaRPr lang="en-US" dirty="0"/>
          </a:p>
        </p:txBody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6F0872A4-4F99-1948-8182-4DF737555AE0}"/>
              </a:ext>
            </a:extLst>
          </p:cNvPr>
          <p:cNvSpPr>
            <a:spLocks noChangeAspect="1"/>
          </p:cNvSpPr>
          <p:nvPr/>
        </p:nvSpPr>
        <p:spPr bwMode="auto">
          <a:xfrm>
            <a:off x="10261041" y="1012758"/>
            <a:ext cx="359893" cy="360000"/>
          </a:xfrm>
          <a:prstGeom prst="ellipse">
            <a:avLst/>
          </a:prstGeom>
          <a:noFill/>
          <a:ln w="9525">
            <a:solidFill>
              <a:schemeClr val="accent1"/>
            </a:solidFill>
            <a:miter lim="400000"/>
          </a:ln>
        </p:spPr>
        <p:txBody>
          <a:bodyPr rot="0" spcFirstLastPara="0" vertOverflow="overflow" horzOverflow="overflow" vert="horz" wrap="square" lIns="71437" tIns="71437" rIns="71437" bIns="71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ru-RU" sz="1600" dirty="0">
              <a:solidFill>
                <a:schemeClr val="accent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1BBF117-93BD-7848-A231-44F3DEAA5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37" y="2074160"/>
            <a:ext cx="5424883" cy="305161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grpSp>
        <p:nvGrpSpPr>
          <p:cNvPr id="5" name="Group 14">
            <a:extLst>
              <a:ext uri="{FF2B5EF4-FFF2-40B4-BE49-F238E27FC236}">
                <a16:creationId xmlns="" xmlns:a16="http://schemas.microsoft.com/office/drawing/2014/main" id="{E7B4F3BD-B918-E44A-9B70-1D4F44A1D06A}"/>
              </a:ext>
            </a:extLst>
          </p:cNvPr>
          <p:cNvGrpSpPr/>
          <p:nvPr/>
        </p:nvGrpSpPr>
        <p:grpSpPr>
          <a:xfrm>
            <a:off x="720725" y="2072922"/>
            <a:ext cx="2985241" cy="1508105"/>
            <a:chOff x="720725" y="3138635"/>
            <a:chExt cx="2985241" cy="1508105"/>
          </a:xfrm>
        </p:grpSpPr>
        <p:sp>
          <p:nvSpPr>
            <p:cNvPr id="17" name="Content Placeholder 5">
              <a:extLst>
                <a:ext uri="{FF2B5EF4-FFF2-40B4-BE49-F238E27FC236}">
                  <a16:creationId xmlns="" xmlns:a16="http://schemas.microsoft.com/office/drawing/2014/main" id="{926BC015-6104-A045-92AD-9B567B142847}"/>
                </a:ext>
              </a:extLst>
            </p:cNvPr>
            <p:cNvSpPr txBox="1">
              <a:spLocks/>
            </p:cNvSpPr>
            <p:nvPr/>
          </p:nvSpPr>
          <p:spPr>
            <a:xfrm>
              <a:off x="720725" y="3138635"/>
              <a:ext cx="2985241" cy="15081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68217" indent="-268217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lang="en-US" sz="2400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13818" indent="-306910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–"/>
                <a:defRPr lang="en-US" sz="2133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877802" indent="-232828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•"/>
                <a:defRPr lang="en-US" sz="1867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219170" indent="-302676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–"/>
                <a:defRPr lang="en-US" sz="1867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463003" indent="-232828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•"/>
                <a:defRPr lang="en-US" sz="1867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Основные вехи в краткосрочной, среднесрочной и долгосрочной перспективе, начиная со дня 1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30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Что произойдет после того, как вы получите средства?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</a:p>
            <a:p>
              <a:pPr marL="0" indent="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1000" dirty="0">
                  <a:solidFill>
                    <a:schemeClr val="accent5"/>
                  </a:solidFill>
                </a:rPr>
                <a:t>Покажите, что у вас есть план и что вы будете отслеживать все аналитические данные для реализации основных этапов с точки зрения бюджета и сроков.</a:t>
              </a:r>
              <a:endParaRPr lang="en-US" sz="1000" dirty="0">
                <a:solidFill>
                  <a:schemeClr val="accent5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66407ABC-4BA2-9A43-83F8-EB5AEE461213}"/>
                </a:ext>
              </a:extLst>
            </p:cNvPr>
            <p:cNvCxnSpPr>
              <a:cxnSpLocks/>
            </p:cNvCxnSpPr>
            <p:nvPr/>
          </p:nvCxnSpPr>
          <p:spPr>
            <a:xfrm>
              <a:off x="720725" y="3896878"/>
              <a:ext cx="720725" cy="0"/>
            </a:xfrm>
            <a:prstGeom prst="line">
              <a:avLst/>
            </a:prstGeom>
            <a:ln w="9525" cap="sq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8067735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="" xmlns:a16="http://schemas.microsoft.com/office/drawing/2014/main" id="{A251B95D-FCBB-0B4D-B5DA-FC12641D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34" y="1715809"/>
            <a:ext cx="7683876" cy="3385542"/>
          </a:xfrm>
        </p:spPr>
        <p:txBody>
          <a:bodyPr/>
          <a:lstStyle/>
          <a:p>
            <a:r>
              <a:rPr lang="ru-RU" dirty="0" smtClean="0"/>
              <a:t>Рекомендации.</a:t>
            </a:r>
            <a:br>
              <a:rPr lang="ru-RU" dirty="0" smtClean="0"/>
            </a:br>
            <a:r>
              <a:rPr lang="ru-RU" sz="3200" dirty="0" smtClean="0"/>
              <a:t>Следующие слайды не обязательны для </a:t>
            </a:r>
            <a:r>
              <a:rPr lang="ru-RU" sz="3200" dirty="0" smtClean="0"/>
              <a:t>включения </a:t>
            </a:r>
            <a:r>
              <a:rPr lang="ru-RU" sz="3200" dirty="0" smtClean="0"/>
              <a:t>в </a:t>
            </a:r>
            <a:r>
              <a:rPr lang="ru-RU" sz="3200" dirty="0" smtClean="0"/>
              <a:t>заявку</a:t>
            </a:r>
            <a:r>
              <a:rPr lang="ru-RU" sz="3200" dirty="0" smtClean="0"/>
              <a:t> </a:t>
            </a:r>
            <a:r>
              <a:rPr lang="ru-RU" sz="3200" dirty="0" smtClean="0"/>
              <a:t>проекта. </a:t>
            </a:r>
            <a:br>
              <a:rPr lang="ru-RU" sz="3200" dirty="0" smtClean="0"/>
            </a:br>
            <a:r>
              <a:rPr lang="ru-RU" sz="3200" dirty="0" smtClean="0"/>
              <a:t>Это общие рекомендации по оформлению, презентации и содержанию.</a:t>
            </a:r>
            <a:endParaRPr lang="en-US" sz="3200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30EF7FA4-2DBB-7D47-BD16-790ED3FB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6"/>
            <a:ext cx="10081350" cy="226591"/>
          </a:xfrm>
        </p:spPr>
        <p:txBody>
          <a:bodyPr/>
          <a:lstStyle/>
          <a:p>
            <a:r>
              <a:rPr lang="ru-RU" dirty="0"/>
              <a:t>Проект </a:t>
            </a:r>
            <a:r>
              <a:rPr lang="en-US" dirty="0" smtClean="0"/>
              <a:t>Visa’s </a:t>
            </a:r>
            <a:r>
              <a:rPr lang="en-US" dirty="0"/>
              <a:t>Everywhere Initiative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5326933-D772-B54B-A60A-8FB78F96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9975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7">
            <a:extLst>
              <a:ext uri="{FF2B5EF4-FFF2-40B4-BE49-F238E27FC236}">
                <a16:creationId xmlns="" xmlns:a16="http://schemas.microsoft.com/office/drawing/2014/main" id="{7CDA5383-3053-A54E-A3A6-7A9A5E266073}"/>
              </a:ext>
            </a:extLst>
          </p:cNvPr>
          <p:cNvSpPr txBox="1">
            <a:spLocks/>
          </p:cNvSpPr>
          <p:nvPr/>
        </p:nvSpPr>
        <p:spPr>
          <a:xfrm>
            <a:off x="661634" y="2047504"/>
            <a:ext cx="7932604" cy="923330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6000" b="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r>
              <a:rPr lang="ru-RU" dirty="0"/>
              <a:t>Общие </a:t>
            </a:r>
            <a:r>
              <a:rPr lang="ru-RU" dirty="0" smtClean="0"/>
              <a:t>указания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66564B-C485-5241-9E39-AECEFA18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33" y="4527454"/>
            <a:ext cx="1471967" cy="598123"/>
          </a:xfrm>
        </p:spPr>
        <p:txBody>
          <a:bodyPr/>
          <a:lstStyle/>
          <a:p>
            <a:r>
              <a:rPr lang="ru-RU" sz="2800" dirty="0" err="1"/>
              <a:t>Тайминг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D80BEBD-A335-0F46-9EF6-25589745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5789457"/>
            <a:ext cx="10081350" cy="226591"/>
          </a:xfrm>
        </p:spPr>
        <p:txBody>
          <a:bodyPr/>
          <a:lstStyle/>
          <a:p>
            <a:r>
              <a:rPr lang="ru-RU" dirty="0"/>
              <a:t>Проект </a:t>
            </a:r>
            <a:r>
              <a:rPr lang="en-US" dirty="0" smtClean="0"/>
              <a:t>Visa’s </a:t>
            </a:r>
            <a:r>
              <a:rPr lang="en-US" dirty="0"/>
              <a:t>Everywhere Initiative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8A67C21-2C90-534B-8E67-93288E73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220469-2AF7-F742-89D5-18F4D0170791}"/>
              </a:ext>
            </a:extLst>
          </p:cNvPr>
          <p:cNvSpPr txBox="1">
            <a:spLocks/>
          </p:cNvSpPr>
          <p:nvPr/>
        </p:nvSpPr>
        <p:spPr>
          <a:xfrm>
            <a:off x="5462770" y="4527454"/>
            <a:ext cx="2385830" cy="598123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6000" b="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r>
              <a:rPr lang="ru-RU" sz="2800" dirty="0"/>
              <a:t>Оформление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FDCAA1B-5006-4848-BE07-518EC81A0716}"/>
              </a:ext>
            </a:extLst>
          </p:cNvPr>
          <p:cNvSpPr txBox="1">
            <a:spLocks/>
          </p:cNvSpPr>
          <p:nvPr/>
        </p:nvSpPr>
        <p:spPr>
          <a:xfrm>
            <a:off x="8281350" y="4533408"/>
            <a:ext cx="2183450" cy="598123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6000" b="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r>
              <a:rPr lang="ru-RU" sz="2800" dirty="0"/>
              <a:t>Презентация</a:t>
            </a:r>
            <a:endParaRPr lang="en-US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9DCC54E-A5E6-9D4D-9261-66C43D292663}"/>
              </a:ext>
            </a:extLst>
          </p:cNvPr>
          <p:cNvCxnSpPr>
            <a:cxnSpLocks/>
          </p:cNvCxnSpPr>
          <p:nvPr/>
        </p:nvCxnSpPr>
        <p:spPr>
          <a:xfrm>
            <a:off x="720000" y="3312068"/>
            <a:ext cx="721450" cy="0"/>
          </a:xfrm>
          <a:prstGeom prst="line">
            <a:avLst/>
          </a:prstGeom>
          <a:ln w="508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266564B-C485-5241-9E39-AECEFA1883C2}"/>
              </a:ext>
            </a:extLst>
          </p:cNvPr>
          <p:cNvSpPr txBox="1">
            <a:spLocks/>
          </p:cNvSpPr>
          <p:nvPr/>
        </p:nvSpPr>
        <p:spPr>
          <a:xfrm>
            <a:off x="2644191" y="4534630"/>
            <a:ext cx="2139476" cy="598123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6000" b="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r>
              <a:rPr lang="ru-RU" sz="2800" dirty="0"/>
              <a:t>Содержание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F84306E-4921-AA40-A549-8E727DFC6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3" y="3835783"/>
            <a:ext cx="540000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12F4A93-6A16-FE41-997F-4637875C1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91" y="3835783"/>
            <a:ext cx="540000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8ED2C2E-C0CD-734D-BD9B-0544AE454D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70" y="3835783"/>
            <a:ext cx="540000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D85C77A-A5C4-2C43-A78E-F6477F0CD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50" y="383578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6881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3E67B3-AF13-2543-86EE-5930FB330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175" y="2426"/>
            <a:ext cx="7200900" cy="647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90180-8F11-724C-A530-626CB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Тайминг</a:t>
            </a:r>
            <a:r>
              <a:rPr lang="en-US" dirty="0"/>
              <a:t>: </a:t>
            </a:r>
            <a:r>
              <a:rPr lang="ru-RU" dirty="0"/>
              <a:t>Сфокусируйтесь на главном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E45E06-E739-FF4C-AF8D-F5DCAE4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70559-2CA5-334A-9983-8F6EA8A3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5"/>
            <a:ext cx="10081350" cy="226591"/>
          </a:xfrm>
        </p:spPr>
        <p:txBody>
          <a:bodyPr/>
          <a:lstStyle/>
          <a:p>
            <a:r>
              <a:rPr lang="ru-RU" dirty="0"/>
              <a:t>Презентация </a:t>
            </a:r>
            <a:r>
              <a:rPr lang="ru-RU" dirty="0" err="1"/>
              <a:t>стартап</a:t>
            </a:r>
            <a:r>
              <a:rPr lang="ru-RU" dirty="0"/>
              <a:t>-проекта. Руководство </a:t>
            </a:r>
            <a:r>
              <a:rPr lang="en-US" dirty="0"/>
              <a:t>• </a:t>
            </a:r>
            <a:r>
              <a:rPr lang="ru-RU" dirty="0"/>
              <a:t>Общие указания</a:t>
            </a:r>
            <a:endParaRPr lang="en-US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="" xmlns:a16="http://schemas.microsoft.com/office/drawing/2014/main" id="{5967ADCD-1784-4C48-85CB-784C41B4B47E}"/>
              </a:ext>
            </a:extLst>
          </p:cNvPr>
          <p:cNvSpPr txBox="1">
            <a:spLocks/>
          </p:cNvSpPr>
          <p:nvPr/>
        </p:nvSpPr>
        <p:spPr>
          <a:xfrm>
            <a:off x="720000" y="1825288"/>
            <a:ext cx="3640502" cy="2424285"/>
          </a:xfrm>
          <a:prstGeom prst="rect">
            <a:avLst/>
          </a:prstGeom>
        </p:spPr>
        <p:txBody>
          <a:bodyPr vert="horz" wrap="square" lIns="0" tIns="251999" rIns="0" bIns="0" rtlCol="0">
            <a:spAutoFit/>
          </a:bodyPr>
          <a:lstStyle>
            <a:lvl1pPr marL="268217" indent="-268217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13818" indent="-306910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2133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77802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19170" indent="-302676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463003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400" indent="-158400">
              <a:spcBef>
                <a:spcPts val="0"/>
              </a:spcBef>
              <a:spcAft>
                <a:spcPts val="18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Логика изложения: в форме рассказа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marL="158400" indent="-158400">
              <a:spcBef>
                <a:spcPts val="0"/>
              </a:spcBef>
              <a:spcAft>
                <a:spcPts val="18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Основная информация: 2 момента, которые должны запомниться слушателям о вашем </a:t>
            </a:r>
            <a:r>
              <a:rPr lang="ru-RU" sz="1000" dirty="0" err="1">
                <a:solidFill>
                  <a:schemeClr val="tx1"/>
                </a:solidFill>
              </a:rPr>
              <a:t>стартап</a:t>
            </a:r>
            <a:r>
              <a:rPr lang="ru-RU" sz="1000" dirty="0">
                <a:solidFill>
                  <a:schemeClr val="tx1"/>
                </a:solidFill>
              </a:rPr>
              <a:t>-проекте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(продукт / факторы, определяющие жизнеспособность проекта / команда)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marL="158400" indent="-158400">
              <a:spcBef>
                <a:spcPts val="0"/>
              </a:spcBef>
              <a:spcAft>
                <a:spcPts val="18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Главная мысль: делать одно дело и делать его</a:t>
            </a:r>
            <a:r>
              <a:rPr lang="en-US" sz="1000" dirty="0">
                <a:solidFill>
                  <a:schemeClr val="tx1"/>
                </a:solidFill>
              </a:rPr>
              <a:t/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лучше своих конкурентов</a:t>
            </a:r>
            <a:endParaRPr lang="en-US" sz="1000" dirty="0">
              <a:solidFill>
                <a:schemeClr val="tx1"/>
              </a:solidFill>
            </a:endParaRPr>
          </a:p>
          <a:p>
            <a:pPr marL="158400" indent="-158400">
              <a:spcBef>
                <a:spcPts val="0"/>
              </a:spcBef>
              <a:spcAft>
                <a:spcPts val="18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1 идея — 1 слайд</a:t>
            </a:r>
            <a:endParaRPr lang="en-US" sz="1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A970EC-9429-B747-AD0E-C384F3E61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67" y="4163843"/>
            <a:ext cx="1262416" cy="1262416"/>
          </a:xfrm>
          <a:prstGeom prst="rect">
            <a:avLst/>
          </a:prstGeom>
        </p:spPr>
      </p:pic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8B2897D1-8F56-3946-8181-F98B2DD9F9BB}"/>
              </a:ext>
            </a:extLst>
          </p:cNvPr>
          <p:cNvSpPr txBox="1">
            <a:spLocks/>
          </p:cNvSpPr>
          <p:nvPr/>
        </p:nvSpPr>
        <p:spPr>
          <a:xfrm>
            <a:off x="720000" y="4338003"/>
            <a:ext cx="436017" cy="9140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68217" indent="-268217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13818" indent="-306910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2133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77802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19170" indent="-302676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463003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6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="" xmlns:a16="http://schemas.microsoft.com/office/drawing/2014/main" id="{EA1C8887-5FF7-8E4F-86A9-BA9838CDE90F}"/>
              </a:ext>
            </a:extLst>
          </p:cNvPr>
          <p:cNvSpPr txBox="1">
            <a:spLocks/>
          </p:cNvSpPr>
          <p:nvPr/>
        </p:nvSpPr>
        <p:spPr>
          <a:xfrm>
            <a:off x="1216083" y="4623474"/>
            <a:ext cx="1843453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68217" indent="-268217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13818" indent="-306910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2133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77802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19170" indent="-302676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463003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solidFill>
                  <a:schemeClr val="accent1"/>
                </a:solidFill>
              </a:rPr>
              <a:t>минут</a:t>
            </a:r>
            <a:br>
              <a:rPr lang="ru-RU" sz="2000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на презентацию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3B3CDF5-8149-3F40-9DFF-94D271866AE1}"/>
              </a:ext>
            </a:extLst>
          </p:cNvPr>
          <p:cNvSpPr/>
          <p:nvPr/>
        </p:nvSpPr>
        <p:spPr>
          <a:xfrm rot="16200000">
            <a:off x="10555697" y="3090440"/>
            <a:ext cx="1633460" cy="299295"/>
          </a:xfrm>
          <a:prstGeom prst="rect">
            <a:avLst/>
          </a:prstGeom>
        </p:spPr>
        <p:txBody>
          <a:bodyPr wrap="none" lIns="0" tIns="0" rIns="0" bIns="144000">
            <a:spAutoFit/>
          </a:bodyPr>
          <a:lstStyle/>
          <a:p>
            <a:r>
              <a:rPr lang="ru-RU" sz="1000" dirty="0">
                <a:solidFill>
                  <a:schemeClr val="bg1">
                    <a:alpha val="50000"/>
                  </a:schemeClr>
                </a:solidFill>
              </a:rPr>
              <a:t>Фото:</a:t>
            </a:r>
            <a:r>
              <a:rPr lang="en-US" sz="1000" dirty="0">
                <a:solidFill>
                  <a:schemeClr val="bg1">
                    <a:alpha val="50000"/>
                  </a:schemeClr>
                </a:solidFill>
              </a:rPr>
              <a:t> Ronald </a:t>
            </a:r>
            <a:r>
              <a:rPr lang="en-US" sz="1000" dirty="0" err="1">
                <a:solidFill>
                  <a:schemeClr val="bg1">
                    <a:alpha val="50000"/>
                  </a:schemeClr>
                </a:solidFill>
              </a:rPr>
              <a:t>Yang@Unsplash</a:t>
            </a:r>
            <a:endParaRPr lang="en-US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C04E3ECD-751B-49C5-92C1-2B6F1F5773FE}"/>
              </a:ext>
            </a:extLst>
          </p:cNvPr>
          <p:cNvSpPr>
            <a:spLocks noEditPoints="1"/>
          </p:cNvSpPr>
          <p:nvPr/>
        </p:nvSpPr>
        <p:spPr bwMode="auto">
          <a:xfrm>
            <a:off x="10106025" y="5807463"/>
            <a:ext cx="634672" cy="205505"/>
          </a:xfrm>
          <a:custGeom>
            <a:avLst/>
            <a:gdLst>
              <a:gd name="T0" fmla="*/ 205 w 698"/>
              <a:gd name="T1" fmla="*/ 4 h 225"/>
              <a:gd name="T2" fmla="*/ 147 w 698"/>
              <a:gd name="T3" fmla="*/ 152 h 225"/>
              <a:gd name="T4" fmla="*/ 123 w 698"/>
              <a:gd name="T5" fmla="*/ 26 h 225"/>
              <a:gd name="T6" fmla="*/ 97 w 698"/>
              <a:gd name="T7" fmla="*/ 4 h 225"/>
              <a:gd name="T8" fmla="*/ 1 w 698"/>
              <a:gd name="T9" fmla="*/ 4 h 225"/>
              <a:gd name="T10" fmla="*/ 0 w 698"/>
              <a:gd name="T11" fmla="*/ 10 h 225"/>
              <a:gd name="T12" fmla="*/ 55 w 698"/>
              <a:gd name="T13" fmla="*/ 29 h 225"/>
              <a:gd name="T14" fmla="*/ 69 w 698"/>
              <a:gd name="T15" fmla="*/ 48 h 225"/>
              <a:gd name="T16" fmla="*/ 114 w 698"/>
              <a:gd name="T17" fmla="*/ 222 h 225"/>
              <a:gd name="T18" fmla="*/ 173 w 698"/>
              <a:gd name="T19" fmla="*/ 222 h 225"/>
              <a:gd name="T20" fmla="*/ 265 w 698"/>
              <a:gd name="T21" fmla="*/ 4 h 225"/>
              <a:gd name="T22" fmla="*/ 205 w 698"/>
              <a:gd name="T23" fmla="*/ 4 h 225"/>
              <a:gd name="T24" fmla="*/ 289 w 698"/>
              <a:gd name="T25" fmla="*/ 4 h 225"/>
              <a:gd name="T26" fmla="*/ 242 w 698"/>
              <a:gd name="T27" fmla="*/ 222 h 225"/>
              <a:gd name="T28" fmla="*/ 299 w 698"/>
              <a:gd name="T29" fmla="*/ 222 h 225"/>
              <a:gd name="T30" fmla="*/ 345 w 698"/>
              <a:gd name="T31" fmla="*/ 4 h 225"/>
              <a:gd name="T32" fmla="*/ 289 w 698"/>
              <a:gd name="T33" fmla="*/ 4 h 225"/>
              <a:gd name="T34" fmla="*/ 612 w 698"/>
              <a:gd name="T35" fmla="*/ 63 h 225"/>
              <a:gd name="T36" fmla="*/ 629 w 698"/>
              <a:gd name="T37" fmla="*/ 144 h 225"/>
              <a:gd name="T38" fmla="*/ 583 w 698"/>
              <a:gd name="T39" fmla="*/ 144 h 225"/>
              <a:gd name="T40" fmla="*/ 612 w 698"/>
              <a:gd name="T41" fmla="*/ 63 h 225"/>
              <a:gd name="T42" fmla="*/ 604 w 698"/>
              <a:gd name="T43" fmla="*/ 4 h 225"/>
              <a:gd name="T44" fmla="*/ 580 w 698"/>
              <a:gd name="T45" fmla="*/ 20 h 225"/>
              <a:gd name="T46" fmla="*/ 495 w 698"/>
              <a:gd name="T47" fmla="*/ 222 h 225"/>
              <a:gd name="T48" fmla="*/ 555 w 698"/>
              <a:gd name="T49" fmla="*/ 222 h 225"/>
              <a:gd name="T50" fmla="*/ 566 w 698"/>
              <a:gd name="T51" fmla="*/ 189 h 225"/>
              <a:gd name="T52" fmla="*/ 639 w 698"/>
              <a:gd name="T53" fmla="*/ 189 h 225"/>
              <a:gd name="T54" fmla="*/ 646 w 698"/>
              <a:gd name="T55" fmla="*/ 222 h 225"/>
              <a:gd name="T56" fmla="*/ 698 w 698"/>
              <a:gd name="T57" fmla="*/ 222 h 225"/>
              <a:gd name="T58" fmla="*/ 652 w 698"/>
              <a:gd name="T59" fmla="*/ 4 h 225"/>
              <a:gd name="T60" fmla="*/ 604 w 698"/>
              <a:gd name="T61" fmla="*/ 4 h 225"/>
              <a:gd name="T62" fmla="*/ 361 w 698"/>
              <a:gd name="T63" fmla="*/ 72 h 225"/>
              <a:gd name="T64" fmla="*/ 410 w 698"/>
              <a:gd name="T65" fmla="*/ 131 h 225"/>
              <a:gd name="T66" fmla="*/ 439 w 698"/>
              <a:gd name="T67" fmla="*/ 158 h 225"/>
              <a:gd name="T68" fmla="*/ 405 w 698"/>
              <a:gd name="T69" fmla="*/ 180 h 225"/>
              <a:gd name="T70" fmla="*/ 348 w 698"/>
              <a:gd name="T71" fmla="*/ 166 h 225"/>
              <a:gd name="T72" fmla="*/ 337 w 698"/>
              <a:gd name="T73" fmla="*/ 214 h 225"/>
              <a:gd name="T74" fmla="*/ 400 w 698"/>
              <a:gd name="T75" fmla="*/ 225 h 225"/>
              <a:gd name="T76" fmla="*/ 498 w 698"/>
              <a:gd name="T77" fmla="*/ 151 h 225"/>
              <a:gd name="T78" fmla="*/ 419 w 698"/>
              <a:gd name="T79" fmla="*/ 64 h 225"/>
              <a:gd name="T80" fmla="*/ 443 w 698"/>
              <a:gd name="T81" fmla="*/ 46 h 225"/>
              <a:gd name="T82" fmla="*/ 499 w 698"/>
              <a:gd name="T83" fmla="*/ 56 h 225"/>
              <a:gd name="T84" fmla="*/ 509 w 698"/>
              <a:gd name="T85" fmla="*/ 9 h 225"/>
              <a:gd name="T86" fmla="*/ 456 w 698"/>
              <a:gd name="T87" fmla="*/ 0 h 225"/>
              <a:gd name="T88" fmla="*/ 361 w 698"/>
              <a:gd name="T89" fmla="*/ 7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8" h="225">
                <a:moveTo>
                  <a:pt x="205" y="4"/>
                </a:moveTo>
                <a:cubicBezTo>
                  <a:pt x="147" y="152"/>
                  <a:pt x="147" y="152"/>
                  <a:pt x="147" y="152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0" y="12"/>
                  <a:pt x="109" y="4"/>
                  <a:pt x="97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10"/>
                  <a:pt x="0" y="10"/>
                  <a:pt x="0" y="10"/>
                </a:cubicBezTo>
                <a:cubicBezTo>
                  <a:pt x="19" y="14"/>
                  <a:pt x="42" y="21"/>
                  <a:pt x="55" y="29"/>
                </a:cubicBezTo>
                <a:cubicBezTo>
                  <a:pt x="63" y="33"/>
                  <a:pt x="66" y="37"/>
                  <a:pt x="69" y="48"/>
                </a:cubicBezTo>
                <a:cubicBezTo>
                  <a:pt x="114" y="222"/>
                  <a:pt x="114" y="222"/>
                  <a:pt x="114" y="222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265" y="4"/>
                  <a:pt x="265" y="4"/>
                  <a:pt x="265" y="4"/>
                </a:cubicBezTo>
                <a:lnTo>
                  <a:pt x="205" y="4"/>
                </a:lnTo>
                <a:close/>
                <a:moveTo>
                  <a:pt x="289" y="4"/>
                </a:moveTo>
                <a:cubicBezTo>
                  <a:pt x="242" y="222"/>
                  <a:pt x="242" y="222"/>
                  <a:pt x="242" y="222"/>
                </a:cubicBezTo>
                <a:cubicBezTo>
                  <a:pt x="299" y="222"/>
                  <a:pt x="299" y="222"/>
                  <a:pt x="299" y="222"/>
                </a:cubicBezTo>
                <a:cubicBezTo>
                  <a:pt x="345" y="4"/>
                  <a:pt x="345" y="4"/>
                  <a:pt x="345" y="4"/>
                </a:cubicBezTo>
                <a:lnTo>
                  <a:pt x="289" y="4"/>
                </a:lnTo>
                <a:close/>
                <a:moveTo>
                  <a:pt x="612" y="63"/>
                </a:moveTo>
                <a:cubicBezTo>
                  <a:pt x="629" y="144"/>
                  <a:pt x="629" y="144"/>
                  <a:pt x="629" y="144"/>
                </a:cubicBezTo>
                <a:cubicBezTo>
                  <a:pt x="583" y="144"/>
                  <a:pt x="583" y="144"/>
                  <a:pt x="583" y="144"/>
                </a:cubicBezTo>
                <a:lnTo>
                  <a:pt x="612" y="63"/>
                </a:lnTo>
                <a:close/>
                <a:moveTo>
                  <a:pt x="604" y="4"/>
                </a:moveTo>
                <a:cubicBezTo>
                  <a:pt x="593" y="4"/>
                  <a:pt x="584" y="10"/>
                  <a:pt x="580" y="20"/>
                </a:cubicBezTo>
                <a:cubicBezTo>
                  <a:pt x="495" y="222"/>
                  <a:pt x="495" y="222"/>
                  <a:pt x="495" y="222"/>
                </a:cubicBezTo>
                <a:cubicBezTo>
                  <a:pt x="555" y="222"/>
                  <a:pt x="555" y="222"/>
                  <a:pt x="555" y="222"/>
                </a:cubicBezTo>
                <a:cubicBezTo>
                  <a:pt x="566" y="189"/>
                  <a:pt x="566" y="189"/>
                  <a:pt x="566" y="189"/>
                </a:cubicBezTo>
                <a:cubicBezTo>
                  <a:pt x="639" y="189"/>
                  <a:pt x="639" y="189"/>
                  <a:pt x="639" y="189"/>
                </a:cubicBezTo>
                <a:cubicBezTo>
                  <a:pt x="646" y="222"/>
                  <a:pt x="646" y="222"/>
                  <a:pt x="646" y="222"/>
                </a:cubicBezTo>
                <a:cubicBezTo>
                  <a:pt x="698" y="222"/>
                  <a:pt x="698" y="222"/>
                  <a:pt x="698" y="222"/>
                </a:cubicBezTo>
                <a:cubicBezTo>
                  <a:pt x="652" y="4"/>
                  <a:pt x="652" y="4"/>
                  <a:pt x="652" y="4"/>
                </a:cubicBezTo>
                <a:lnTo>
                  <a:pt x="604" y="4"/>
                </a:lnTo>
                <a:close/>
                <a:moveTo>
                  <a:pt x="361" y="72"/>
                </a:moveTo>
                <a:cubicBezTo>
                  <a:pt x="360" y="103"/>
                  <a:pt x="389" y="121"/>
                  <a:pt x="410" y="131"/>
                </a:cubicBezTo>
                <a:cubicBezTo>
                  <a:pt x="432" y="142"/>
                  <a:pt x="439" y="149"/>
                  <a:pt x="439" y="158"/>
                </a:cubicBezTo>
                <a:cubicBezTo>
                  <a:pt x="439" y="173"/>
                  <a:pt x="422" y="179"/>
                  <a:pt x="405" y="180"/>
                </a:cubicBezTo>
                <a:cubicBezTo>
                  <a:pt x="377" y="180"/>
                  <a:pt x="361" y="172"/>
                  <a:pt x="348" y="166"/>
                </a:cubicBezTo>
                <a:cubicBezTo>
                  <a:pt x="337" y="214"/>
                  <a:pt x="337" y="214"/>
                  <a:pt x="337" y="214"/>
                </a:cubicBezTo>
                <a:cubicBezTo>
                  <a:pt x="351" y="220"/>
                  <a:pt x="375" y="225"/>
                  <a:pt x="400" y="225"/>
                </a:cubicBezTo>
                <a:cubicBezTo>
                  <a:pt x="459" y="225"/>
                  <a:pt x="498" y="196"/>
                  <a:pt x="498" y="151"/>
                </a:cubicBezTo>
                <a:cubicBezTo>
                  <a:pt x="499" y="93"/>
                  <a:pt x="419" y="90"/>
                  <a:pt x="419" y="64"/>
                </a:cubicBezTo>
                <a:cubicBezTo>
                  <a:pt x="419" y="56"/>
                  <a:pt x="427" y="48"/>
                  <a:pt x="443" y="46"/>
                </a:cubicBezTo>
                <a:cubicBezTo>
                  <a:pt x="451" y="45"/>
                  <a:pt x="474" y="44"/>
                  <a:pt x="499" y="56"/>
                </a:cubicBezTo>
                <a:cubicBezTo>
                  <a:pt x="509" y="9"/>
                  <a:pt x="509" y="9"/>
                  <a:pt x="509" y="9"/>
                </a:cubicBezTo>
                <a:cubicBezTo>
                  <a:pt x="495" y="4"/>
                  <a:pt x="478" y="0"/>
                  <a:pt x="456" y="0"/>
                </a:cubicBezTo>
                <a:cubicBezTo>
                  <a:pt x="400" y="0"/>
                  <a:pt x="361" y="29"/>
                  <a:pt x="361" y="7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97204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90180-8F11-724C-A530-626CB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E45E06-E739-FF4C-AF8D-F5DCAE4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70559-2CA5-334A-9983-8F6EA8A3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457726"/>
            <a:ext cx="10081350" cy="226591"/>
          </a:xfrm>
        </p:spPr>
        <p:txBody>
          <a:bodyPr/>
          <a:lstStyle/>
          <a:p>
            <a:r>
              <a:rPr lang="ru-RU" dirty="0"/>
              <a:t>Презентация </a:t>
            </a:r>
            <a:r>
              <a:rPr lang="ru-RU" dirty="0" err="1"/>
              <a:t>стартап</a:t>
            </a:r>
            <a:r>
              <a:rPr lang="ru-RU" dirty="0"/>
              <a:t>-проекта. Руководство • Общие указания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A970EC-9429-B747-AD0E-C384F3E61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624" y="911572"/>
            <a:ext cx="720726" cy="7207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="" xmlns:a16="http://schemas.microsoft.com/office/drawing/2014/main" id="{4A281045-F0D5-9E4D-A6E8-05A16ACE4AB1}"/>
              </a:ext>
            </a:extLst>
          </p:cNvPr>
          <p:cNvSpPr txBox="1">
            <a:spLocks/>
          </p:cNvSpPr>
          <p:nvPr/>
        </p:nvSpPr>
        <p:spPr>
          <a:xfrm>
            <a:off x="720001" y="2167035"/>
            <a:ext cx="4780450" cy="276999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000" b="0" i="0" u="none" strike="noStrike" kern="1200" cap="none" spc="0" normalizeH="0" baseline="0" dirty="0">
                <a:ln>
                  <a:noFill/>
                </a:ln>
                <a:solidFill>
                  <a:srgbClr val="191E7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r>
              <a:rPr lang="ru-RU" sz="1800" dirty="0">
                <a:solidFill>
                  <a:schemeClr val="accent5"/>
                </a:solidFill>
              </a:rPr>
              <a:t>Рассказ, форма изложения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C8C14DFF-D360-9A41-A67B-CB3F9ADE3DD5}"/>
              </a:ext>
            </a:extLst>
          </p:cNvPr>
          <p:cNvSpPr/>
          <p:nvPr/>
        </p:nvSpPr>
        <p:spPr>
          <a:xfrm>
            <a:off x="720001" y="3069134"/>
            <a:ext cx="1981665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70">
              <a:spcAft>
                <a:spcPts val="600"/>
              </a:spcAft>
            </a:pPr>
            <a:r>
              <a:rPr lang="ru-RU" sz="10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Недочет</a:t>
            </a:r>
            <a:r>
              <a:rPr lang="en-US" sz="10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/ </a:t>
            </a:r>
            <a:r>
              <a:rPr lang="ru-RU" sz="10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Проблема</a:t>
            </a:r>
            <a:endParaRPr lang="en-US" sz="10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170">
              <a:spcAft>
                <a:spcPts val="600"/>
              </a:spcAft>
            </a:pPr>
            <a:r>
              <a:rPr lang="ru-RU" sz="1000" dirty="0">
                <a:solidFill>
                  <a:schemeClr val="accent5"/>
                </a:solidFill>
              </a:rPr>
              <a:t>Вы (команда)</a:t>
            </a:r>
            <a:r>
              <a:rPr lang="ru-RU" sz="1000" dirty="0"/>
              <a:t> выявили </a:t>
            </a:r>
            <a:r>
              <a:rPr lang="ru-RU" sz="1000" dirty="0">
                <a:solidFill>
                  <a:schemeClr val="accent5"/>
                </a:solidFill>
              </a:rPr>
              <a:t>недочет / проблему</a:t>
            </a:r>
            <a:r>
              <a:rPr lang="ru-RU" sz="1000" dirty="0"/>
              <a:t>.</a:t>
            </a:r>
          </a:p>
          <a:p>
            <a:pPr defTabSz="1219170">
              <a:spcAft>
                <a:spcPts val="600"/>
              </a:spcAft>
            </a:pPr>
            <a:r>
              <a:rPr lang="ru-RU" sz="1000" dirty="0"/>
              <a:t>Вы изучили вопрос и пришли к выводу, что </a:t>
            </a:r>
            <a:r>
              <a:rPr lang="ru-RU" sz="1000" dirty="0">
                <a:solidFill>
                  <a:schemeClr val="accent5"/>
                </a:solidFill>
              </a:rPr>
              <a:t>многие</a:t>
            </a:r>
            <a:r>
              <a:rPr lang="ru-RU" sz="1000" dirty="0"/>
              <a:t> люди сталкиваются с той же проблемой (оценка возможностей).</a:t>
            </a:r>
          </a:p>
          <a:p>
            <a:pPr defTabSz="1219170">
              <a:spcAft>
                <a:spcPts val="600"/>
              </a:spcAft>
            </a:pPr>
            <a:endParaRPr lang="en-US" sz="1000" dirty="0"/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939B474A-E3B8-CA48-BDC8-569E76C5A6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1" y="2597100"/>
            <a:ext cx="307835" cy="307835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C81BF6FE-2D92-0D4F-AD41-3B07B15908AF}"/>
              </a:ext>
            </a:extLst>
          </p:cNvPr>
          <p:cNvSpPr/>
          <p:nvPr/>
        </p:nvSpPr>
        <p:spPr>
          <a:xfrm>
            <a:off x="3258590" y="3069134"/>
            <a:ext cx="1878802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70">
              <a:spcAft>
                <a:spcPts val="600"/>
              </a:spcAft>
            </a:pPr>
            <a:r>
              <a:rPr lang="ru-RU" sz="10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Концепция</a:t>
            </a:r>
            <a:endParaRPr lang="en-US" sz="10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170">
              <a:spcAft>
                <a:spcPts val="600"/>
              </a:spcAft>
            </a:pPr>
            <a:r>
              <a:rPr lang="ru-RU" sz="1000" dirty="0"/>
              <a:t>Поэтому вы предлагаете </a:t>
            </a:r>
            <a:r>
              <a:rPr lang="ru-RU" sz="1000" dirty="0">
                <a:solidFill>
                  <a:schemeClr val="accent5"/>
                </a:solidFill>
              </a:rPr>
              <a:t>концепцию</a:t>
            </a:r>
            <a:r>
              <a:rPr lang="ru-RU" sz="1000" dirty="0"/>
              <a:t> и рассказываете, как она </a:t>
            </a:r>
            <a:r>
              <a:rPr lang="ru-RU" sz="1000" dirty="0">
                <a:solidFill>
                  <a:schemeClr val="accent5"/>
                </a:solidFill>
              </a:rPr>
              <a:t>работает</a:t>
            </a:r>
            <a:r>
              <a:rPr lang="ru-RU" sz="1000" dirty="0"/>
              <a:t> (визуализация, минимум технической информации, с точки зрения конечного пользователя).</a:t>
            </a:r>
          </a:p>
          <a:p>
            <a:pPr defTabSz="1219170">
              <a:spcAft>
                <a:spcPts val="600"/>
              </a:spcAft>
            </a:pPr>
            <a:endParaRPr lang="en-US" sz="1000" dirty="0"/>
          </a:p>
        </p:txBody>
      </p: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260456C7-B6AD-A548-A3EB-3C4D0A7A1D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590" y="2597100"/>
            <a:ext cx="307835" cy="30783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AC7F224-7F0D-FD4D-8782-5F37F2777DD6}"/>
              </a:ext>
            </a:extLst>
          </p:cNvPr>
          <p:cNvSpPr/>
          <p:nvPr/>
        </p:nvSpPr>
        <p:spPr>
          <a:xfrm>
            <a:off x="5703436" y="3069134"/>
            <a:ext cx="1981665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70">
              <a:spcAft>
                <a:spcPts val="600"/>
              </a:spcAft>
            </a:pPr>
            <a:r>
              <a:rPr lang="ru-RU" sz="10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Причина купить</a:t>
            </a:r>
            <a:endParaRPr lang="en-US" sz="10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170">
              <a:spcAft>
                <a:spcPts val="600"/>
              </a:spcAft>
            </a:pPr>
            <a:r>
              <a:rPr lang="ru-RU" sz="1000" dirty="0"/>
              <a:t>Эта концепция </a:t>
            </a:r>
            <a:r>
              <a:rPr lang="ru-RU" sz="1000" dirty="0">
                <a:solidFill>
                  <a:schemeClr val="accent5"/>
                </a:solidFill>
              </a:rPr>
              <a:t>отвечает потребностям данных </a:t>
            </a:r>
            <a:r>
              <a:rPr lang="ru-RU" sz="1000" dirty="0" err="1">
                <a:solidFill>
                  <a:schemeClr val="accent5"/>
                </a:solidFill>
              </a:rPr>
              <a:t>пользователеи</a:t>
            </a:r>
            <a:r>
              <a:rPr lang="ru-RU" sz="1000" dirty="0">
                <a:solidFill>
                  <a:schemeClr val="accent5"/>
                </a:solidFill>
              </a:rPr>
              <a:t>̆</a:t>
            </a:r>
            <a:r>
              <a:rPr lang="en-US" sz="1000" dirty="0">
                <a:solidFill>
                  <a:schemeClr val="accent5"/>
                </a:solidFill>
              </a:rPr>
              <a:t>¹ </a:t>
            </a:r>
            <a:r>
              <a:rPr lang="ru-RU" sz="1000" dirty="0"/>
              <a:t>которых вы привлечете, потому что вы </a:t>
            </a:r>
            <a:r>
              <a:rPr lang="ru-RU" sz="1000" dirty="0">
                <a:solidFill>
                  <a:schemeClr val="accent5"/>
                </a:solidFill>
              </a:rPr>
              <a:t>лучше</a:t>
            </a:r>
            <a:r>
              <a:rPr lang="ru-RU" sz="1000" dirty="0"/>
              <a:t> своих </a:t>
            </a:r>
            <a:r>
              <a:rPr lang="ru-RU" sz="1000" dirty="0">
                <a:solidFill>
                  <a:schemeClr val="accent5"/>
                </a:solidFill>
              </a:rPr>
              <a:t>конкурентов</a:t>
            </a:r>
            <a:r>
              <a:rPr lang="ru-RU" sz="1000" dirty="0"/>
              <a:t> (визуальное представление уникального предложения, главные отличия), и они будут </a:t>
            </a:r>
            <a:r>
              <a:rPr lang="ru-RU" sz="1000" dirty="0">
                <a:solidFill>
                  <a:schemeClr val="accent5"/>
                </a:solidFill>
              </a:rPr>
              <a:t>покупать</a:t>
            </a:r>
            <a:r>
              <a:rPr lang="ru-RU" sz="1000" dirty="0"/>
              <a:t> продукт²</a:t>
            </a:r>
            <a:r>
              <a:rPr lang="en-US" sz="1000" dirty="0"/>
              <a:t> </a:t>
            </a:r>
            <a:r>
              <a:rPr lang="ru-RU" sz="1000" dirty="0"/>
              <a:t>по этой </a:t>
            </a:r>
            <a:r>
              <a:rPr lang="ru-RU" sz="1000" dirty="0">
                <a:solidFill>
                  <a:schemeClr val="accent5"/>
                </a:solidFill>
              </a:rPr>
              <a:t>цене</a:t>
            </a:r>
            <a:r>
              <a:rPr lang="ru-RU" sz="1000" dirty="0"/>
              <a:t> (бизнес-модель), благодаря чему вы заработаете столько-то </a:t>
            </a:r>
            <a:r>
              <a:rPr lang="ru-RU" sz="1000" dirty="0">
                <a:solidFill>
                  <a:schemeClr val="accent5"/>
                </a:solidFill>
              </a:rPr>
              <a:t>денег</a:t>
            </a:r>
            <a:r>
              <a:rPr lang="ru-RU" sz="1000" dirty="0"/>
              <a:t> за 3 года (финансовые показатели).</a:t>
            </a:r>
            <a:endParaRPr lang="en-US" sz="1000" dirty="0"/>
          </a:p>
          <a:p>
            <a:pPr defTabSz="1219170">
              <a:spcAft>
                <a:spcPts val="600"/>
              </a:spcAft>
            </a:pPr>
            <a:endParaRPr lang="en-US" sz="1000" dirty="0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1B3253AE-B3A6-1642-840E-48716CFD45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436" y="2597100"/>
            <a:ext cx="307835" cy="30783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602B90DD-D76B-4D4A-A8F8-66B542FA4A74}"/>
              </a:ext>
            </a:extLst>
          </p:cNvPr>
          <p:cNvSpPr/>
          <p:nvPr/>
        </p:nvSpPr>
        <p:spPr>
          <a:xfrm>
            <a:off x="625472" y="5267344"/>
            <a:ext cx="3507692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00"/>
              </a:spcAft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Segoe UI Semilight" panose="020B0502040204020203" pitchFamily="34" charset="0"/>
                <a:ea typeface="Segoe UI Semilight" panose="020B0502040204020203" pitchFamily="34" charset="0"/>
                <a:cs typeface="Segoe UI Semilight" panose="020B0502040204020203" pitchFamily="34" charset="0"/>
              </a:rPr>
              <a:t>¹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Segoe UI Semilight" panose="020B0502040204020203" pitchFamily="34" charset="0"/>
                <a:ea typeface="Segoe UI Semilight" panose="020B0502040204020203" pitchFamily="34" charset="0"/>
                <a:cs typeface="Segoe UI Semilight" panose="020B0502040204020203" pitchFamily="34" charset="0"/>
              </a:rPr>
              <a:t>конечных пользователей / клиентов-плательщиков /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Segoe UI Semilight" panose="020B0502040204020203" pitchFamily="34" charset="0"/>
                <a:ea typeface="Segoe UI Semilight" panose="020B0502040204020203" pitchFamily="34" charset="0"/>
                <a:cs typeface="Segoe UI Semilight" panose="020B0502040204020203" pitchFamily="34" charset="0"/>
              </a:rPr>
              <a:t>B2B / B2C</a:t>
            </a:r>
          </a:p>
          <a:p>
            <a:pPr>
              <a:spcAft>
                <a:spcPts val="400"/>
              </a:spcAft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Segoe UI Semilight" panose="020B0502040204020203" pitchFamily="34" charset="0"/>
                <a:ea typeface="Segoe UI Semilight" panose="020B0502040204020203" pitchFamily="34" charset="0"/>
                <a:cs typeface="Segoe UI Semilight" panose="020B0502040204020203" pitchFamily="34" charset="0"/>
              </a:rPr>
              <a:t>²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Segoe UI Semilight" panose="020B0502040204020203" pitchFamily="34" charset="0"/>
                <a:ea typeface="Segoe UI Semilight" panose="020B0502040204020203" pitchFamily="34" charset="0"/>
                <a:cs typeface="Segoe UI Semilight" panose="020B0502040204020203" pitchFamily="34" charset="0"/>
              </a:rPr>
              <a:t>продукт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Segoe UI Semilight" panose="020B0502040204020203" pitchFamily="34" charset="0"/>
                <a:ea typeface="Segoe UI Semilight" panose="020B0502040204020203" pitchFamily="34" charset="0"/>
                <a:cs typeface="Segoe UI Semilight" panose="020B0502040204020203" pitchFamily="34" charset="0"/>
              </a:rPr>
              <a:t> /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Segoe UI Semilight" panose="020B0502040204020203" pitchFamily="34" charset="0"/>
                <a:ea typeface="Segoe UI Semilight" panose="020B0502040204020203" pitchFamily="34" charset="0"/>
                <a:cs typeface="Segoe UI Semilight" panose="020B0502040204020203" pitchFamily="34" charset="0"/>
              </a:rPr>
              <a:t>лицензию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Segoe UI Semilight" panose="020B0502040204020203" pitchFamily="34" charset="0"/>
                <a:ea typeface="Segoe UI Semilight" panose="020B0502040204020203" pitchFamily="34" charset="0"/>
                <a:cs typeface="Segoe UI Semilight" panose="020B0502040204020203" pitchFamily="34" charset="0"/>
              </a:rPr>
              <a:t> /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Segoe UI Semilight" panose="020B0502040204020203" pitchFamily="34" charset="0"/>
                <a:ea typeface="Segoe UI Semilight" panose="020B0502040204020203" pitchFamily="34" charset="0"/>
                <a:cs typeface="Segoe UI Semilight" panose="020B0502040204020203" pitchFamily="34" charset="0"/>
              </a:rPr>
              <a:t>подписку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Segoe UI Semilight" panose="020B0502040204020203" pitchFamily="34" charset="0"/>
                <a:ea typeface="Segoe UI Semilight" panose="020B0502040204020203" pitchFamily="34" charset="0"/>
                <a:cs typeface="Segoe UI Semilight" panose="020B0502040204020203" pitchFamily="34" charset="0"/>
              </a:rPr>
              <a:t> /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Segoe UI Semilight" panose="020B0502040204020203" pitchFamily="34" charset="0"/>
                <a:ea typeface="Segoe UI Semilight" panose="020B0502040204020203" pitchFamily="34" charset="0"/>
                <a:cs typeface="Segoe UI Semilight" panose="020B0502040204020203" pitchFamily="34" charset="0"/>
              </a:rPr>
              <a:t>фримиум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Segoe UI Semilight" panose="020B0502040204020203" pitchFamily="34" charset="0"/>
              <a:ea typeface="Segoe UI Semilight" panose="020B0502040204020203" pitchFamily="34" charset="0"/>
              <a:cs typeface="Segoe UI Semilight" panose="020B0502040204020203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245D2AB9-B38A-B241-8346-BD44122D7359}"/>
              </a:ext>
            </a:extLst>
          </p:cNvPr>
          <p:cNvSpPr/>
          <p:nvPr/>
        </p:nvSpPr>
        <p:spPr>
          <a:xfrm>
            <a:off x="8364518" y="3069134"/>
            <a:ext cx="1981665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70">
              <a:spcAft>
                <a:spcPts val="600"/>
              </a:spcAft>
            </a:pPr>
            <a:r>
              <a:rPr lang="ru-RU" sz="10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Дорожная карта</a:t>
            </a:r>
            <a:endParaRPr lang="en-US" sz="10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170">
              <a:spcAft>
                <a:spcPts val="600"/>
              </a:spcAft>
            </a:pPr>
            <a:r>
              <a:rPr lang="ru-RU" sz="1000" dirty="0"/>
              <a:t>На данный момент вы </a:t>
            </a:r>
            <a:r>
              <a:rPr lang="ru-RU" sz="1000" dirty="0">
                <a:solidFill>
                  <a:schemeClr val="accent5"/>
                </a:solidFill>
              </a:rPr>
              <a:t>достигли</a:t>
            </a:r>
            <a:r>
              <a:rPr lang="ru-RU" sz="1000" dirty="0"/>
              <a:t> этого (жизнеспособность проекта) и в перспективе вы </a:t>
            </a:r>
            <a:r>
              <a:rPr lang="ru-RU" sz="1000" dirty="0">
                <a:solidFill>
                  <a:schemeClr val="accent5"/>
                </a:solidFill>
              </a:rPr>
              <a:t>планируете</a:t>
            </a:r>
            <a:r>
              <a:rPr lang="ru-RU" sz="1000" dirty="0"/>
              <a:t> (дорожная карта) достичь большего, используя данные </a:t>
            </a:r>
            <a:r>
              <a:rPr lang="ru-RU" sz="1000" dirty="0">
                <a:solidFill>
                  <a:schemeClr val="accent5"/>
                </a:solidFill>
              </a:rPr>
              <a:t>каналы</a:t>
            </a:r>
            <a:r>
              <a:rPr lang="ru-RU" sz="1000" dirty="0"/>
              <a:t> (выход на рынок).</a:t>
            </a:r>
          </a:p>
          <a:p>
            <a:pPr defTabSz="1219170">
              <a:spcAft>
                <a:spcPts val="600"/>
              </a:spcAft>
            </a:pPr>
            <a:r>
              <a:rPr lang="ru-RU" sz="1000" dirty="0"/>
              <a:t>Вы здесь для того, чтобы </a:t>
            </a:r>
            <a:r>
              <a:rPr lang="ru-RU" sz="1000" dirty="0">
                <a:solidFill>
                  <a:schemeClr val="accent5"/>
                </a:solidFill>
              </a:rPr>
              <a:t>попросить</a:t>
            </a:r>
            <a:r>
              <a:rPr lang="ru-RU" sz="1000" dirty="0"/>
              <a:t> (инвестиции: заявка и условия).</a:t>
            </a:r>
          </a:p>
          <a:p>
            <a:pPr defTabSz="1219170">
              <a:spcAft>
                <a:spcPts val="600"/>
              </a:spcAft>
            </a:pPr>
            <a:endParaRPr lang="en-US" sz="1000" dirty="0"/>
          </a:p>
        </p:txBody>
      </p:sp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0268FCF9-C2A8-0644-9D35-346C00741A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518" y="2597100"/>
            <a:ext cx="307835" cy="307835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CA295A48-E602-854D-AC82-ADD2C8AF0088}"/>
              </a:ext>
            </a:extLst>
          </p:cNvPr>
          <p:cNvGrpSpPr/>
          <p:nvPr/>
        </p:nvGrpSpPr>
        <p:grpSpPr>
          <a:xfrm>
            <a:off x="2818646" y="3001019"/>
            <a:ext cx="122156" cy="246360"/>
            <a:chOff x="3532610" y="2632720"/>
            <a:chExt cx="269715" cy="54395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2719DC5D-0834-2545-A6AB-922EFB1B1C7C}"/>
                </a:ext>
              </a:extLst>
            </p:cNvPr>
            <p:cNvCxnSpPr/>
            <p:nvPr/>
          </p:nvCxnSpPr>
          <p:spPr>
            <a:xfrm>
              <a:off x="3532610" y="2632720"/>
              <a:ext cx="269715" cy="269715"/>
            </a:xfrm>
            <a:prstGeom prst="line">
              <a:avLst/>
            </a:prstGeom>
            <a:ln w="9525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6BC40BF9-3D38-EB4F-AD44-B2D50396BB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2610" y="2906962"/>
              <a:ext cx="269715" cy="269715"/>
            </a:xfrm>
            <a:prstGeom prst="line">
              <a:avLst/>
            </a:prstGeom>
            <a:ln w="9525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E3267A39-2807-9145-8E4C-E36D261B0B56}"/>
              </a:ext>
            </a:extLst>
          </p:cNvPr>
          <p:cNvGrpSpPr/>
          <p:nvPr/>
        </p:nvGrpSpPr>
        <p:grpSpPr>
          <a:xfrm>
            <a:off x="5281409" y="3001019"/>
            <a:ext cx="122156" cy="246360"/>
            <a:chOff x="3532610" y="2632720"/>
            <a:chExt cx="269715" cy="54395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9C940AEF-EAF7-944A-9C40-C4BA922F5244}"/>
                </a:ext>
              </a:extLst>
            </p:cNvPr>
            <p:cNvCxnSpPr/>
            <p:nvPr/>
          </p:nvCxnSpPr>
          <p:spPr>
            <a:xfrm>
              <a:off x="3532610" y="2632720"/>
              <a:ext cx="269715" cy="269715"/>
            </a:xfrm>
            <a:prstGeom prst="line">
              <a:avLst/>
            </a:prstGeom>
            <a:ln w="9525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DB6B2E7A-A037-5948-8E46-9E465409F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2610" y="2906962"/>
              <a:ext cx="269715" cy="269715"/>
            </a:xfrm>
            <a:prstGeom prst="line">
              <a:avLst/>
            </a:prstGeom>
            <a:ln w="9525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0563E02C-94DE-6040-BA89-3B902AEF9EE1}"/>
              </a:ext>
            </a:extLst>
          </p:cNvPr>
          <p:cNvGrpSpPr/>
          <p:nvPr/>
        </p:nvGrpSpPr>
        <p:grpSpPr>
          <a:xfrm>
            <a:off x="7902653" y="3001019"/>
            <a:ext cx="122156" cy="246360"/>
            <a:chOff x="3532610" y="2632720"/>
            <a:chExt cx="269715" cy="54395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12FF3C2E-1E3A-2740-BA02-01A56A2D1C29}"/>
                </a:ext>
              </a:extLst>
            </p:cNvPr>
            <p:cNvCxnSpPr/>
            <p:nvPr/>
          </p:nvCxnSpPr>
          <p:spPr>
            <a:xfrm>
              <a:off x="3532610" y="2632720"/>
              <a:ext cx="269715" cy="269715"/>
            </a:xfrm>
            <a:prstGeom prst="line">
              <a:avLst/>
            </a:prstGeom>
            <a:ln w="9525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00B80E8C-3CDC-4D48-81BE-474C405A25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2610" y="2906962"/>
              <a:ext cx="269715" cy="269715"/>
            </a:xfrm>
            <a:prstGeom prst="line">
              <a:avLst/>
            </a:prstGeom>
            <a:ln w="9525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079398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D5C9A03-F2C3-0249-ADB4-2FFC75B29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175" y="2426"/>
            <a:ext cx="7200900" cy="647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90180-8F11-724C-A530-626CB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E45E06-E739-FF4C-AF8D-F5DCAE4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70559-2CA5-334A-9983-8F6EA8A3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стартап-проекта. Руководство • Общие указания</a:t>
            </a:r>
            <a:endParaRPr lang="ru-RU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="" xmlns:a16="http://schemas.microsoft.com/office/drawing/2014/main" id="{5967ADCD-1784-4C48-85CB-784C41B4B47E}"/>
              </a:ext>
            </a:extLst>
          </p:cNvPr>
          <p:cNvSpPr txBox="1">
            <a:spLocks/>
          </p:cNvSpPr>
          <p:nvPr/>
        </p:nvSpPr>
        <p:spPr>
          <a:xfrm>
            <a:off x="720000" y="1825288"/>
            <a:ext cx="3640503" cy="2147286"/>
          </a:xfrm>
          <a:prstGeom prst="rect">
            <a:avLst/>
          </a:prstGeom>
        </p:spPr>
        <p:txBody>
          <a:bodyPr vert="horz" wrap="square" lIns="0" tIns="251999" rIns="0" bIns="0" rtlCol="0">
            <a:spAutoFit/>
          </a:bodyPr>
          <a:lstStyle>
            <a:lvl1pPr marL="268217" indent="-268217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13818" indent="-306910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2133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77802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19170" indent="-302676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463003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400" indent="-158400">
              <a:spcBef>
                <a:spcPts val="0"/>
              </a:spcBef>
              <a:spcAft>
                <a:spcPts val="18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Больше фотографий и графики / меньше слов</a:t>
            </a:r>
          </a:p>
          <a:p>
            <a:pPr marL="158400" indent="-158400">
              <a:spcBef>
                <a:spcPts val="0"/>
              </a:spcBef>
              <a:spcAft>
                <a:spcPts val="18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1 ключевой момент на слайд: визуализируйте его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и (или) дайте количественную оценку;</a:t>
            </a:r>
          </a:p>
          <a:p>
            <a:pPr marL="158400" indent="-158400">
              <a:spcBef>
                <a:spcPts val="0"/>
              </a:spcBef>
              <a:spcAft>
                <a:spcPts val="18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Гармоничный дизайн: на основе вашего логотипа</a:t>
            </a:r>
          </a:p>
          <a:p>
            <a:pPr marL="158400" indent="-158400">
              <a:spcBef>
                <a:spcPts val="0"/>
              </a:spcBef>
              <a:spcAft>
                <a:spcPts val="18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Фотографии с высоким разрешением</a:t>
            </a:r>
          </a:p>
          <a:p>
            <a:pPr marL="158400" indent="-158400">
              <a:spcBef>
                <a:spcPts val="0"/>
              </a:spcBef>
              <a:spcAft>
                <a:spcPts val="18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Уникальные элементы оформления и значки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(не входящие в стандартные опции </a:t>
            </a:r>
            <a:r>
              <a:rPr lang="en-US" sz="1000" dirty="0">
                <a:solidFill>
                  <a:schemeClr val="tx1"/>
                </a:solidFill>
              </a:rPr>
              <a:t>PowerPoint)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5B2C96D-1240-074F-ADAF-193A5D6D2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97" y="4163843"/>
            <a:ext cx="1262416" cy="1262416"/>
          </a:xfrm>
          <a:prstGeom prst="rect">
            <a:avLst/>
          </a:prstGeom>
        </p:spPr>
      </p:pic>
      <p:sp>
        <p:nvSpPr>
          <p:cNvPr id="34" name="Content Placeholder 5">
            <a:extLst>
              <a:ext uri="{FF2B5EF4-FFF2-40B4-BE49-F238E27FC236}">
                <a16:creationId xmlns="" xmlns:a16="http://schemas.microsoft.com/office/drawing/2014/main" id="{C32D7019-AB46-E24D-BB7B-AB3465E602FF}"/>
              </a:ext>
            </a:extLst>
          </p:cNvPr>
          <p:cNvSpPr txBox="1">
            <a:spLocks/>
          </p:cNvSpPr>
          <p:nvPr/>
        </p:nvSpPr>
        <p:spPr>
          <a:xfrm>
            <a:off x="720000" y="4338003"/>
            <a:ext cx="436017" cy="9140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68217" indent="-268217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13818" indent="-306910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2133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77802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19170" indent="-302676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463003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6600" dirty="0">
                <a:solidFill>
                  <a:schemeClr val="accent1"/>
                </a:solidFill>
              </a:rPr>
              <a:t>1</a:t>
            </a:r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35" name="Content Placeholder 5">
            <a:extLst>
              <a:ext uri="{FF2B5EF4-FFF2-40B4-BE49-F238E27FC236}">
                <a16:creationId xmlns="" xmlns:a16="http://schemas.microsoft.com/office/drawing/2014/main" id="{07358F8D-46E3-2E45-A012-BF1E1EC02313}"/>
              </a:ext>
            </a:extLst>
          </p:cNvPr>
          <p:cNvSpPr txBox="1">
            <a:spLocks/>
          </p:cNvSpPr>
          <p:nvPr/>
        </p:nvSpPr>
        <p:spPr>
          <a:xfrm>
            <a:off x="1237771" y="4623474"/>
            <a:ext cx="2019784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68217" indent="-268217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13818" indent="-306910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2133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77802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19170" indent="-302676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463003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solidFill>
                  <a:schemeClr val="accent1"/>
                </a:solidFill>
              </a:rPr>
              <a:t>ключевой момент</a:t>
            </a:r>
            <a:br>
              <a:rPr lang="ru-RU" sz="2000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на слайд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C7AABBF1-3458-7F4F-A517-85800D124F35}"/>
              </a:ext>
            </a:extLst>
          </p:cNvPr>
          <p:cNvSpPr/>
          <p:nvPr/>
        </p:nvSpPr>
        <p:spPr>
          <a:xfrm rot="16200000">
            <a:off x="10386581" y="3090440"/>
            <a:ext cx="1971694" cy="299295"/>
          </a:xfrm>
          <a:prstGeom prst="rect">
            <a:avLst/>
          </a:prstGeom>
        </p:spPr>
        <p:txBody>
          <a:bodyPr wrap="none" lIns="0" tIns="0" rIns="0" bIns="144000">
            <a:spAutoFit/>
          </a:bodyPr>
          <a:lstStyle/>
          <a:p>
            <a:r>
              <a:rPr lang="ru-RU" sz="1000" dirty="0">
                <a:solidFill>
                  <a:schemeClr val="bg1">
                    <a:alpha val="50000"/>
                  </a:schemeClr>
                </a:solidFill>
              </a:rPr>
              <a:t>Фото:</a:t>
            </a:r>
            <a:r>
              <a:rPr lang="en-US" sz="1000" dirty="0">
                <a:solidFill>
                  <a:schemeClr val="bg1">
                    <a:alpha val="50000"/>
                  </a:schemeClr>
                </a:solidFill>
              </a:rPr>
              <a:t> Charles </a:t>
            </a:r>
            <a:r>
              <a:rPr lang="en-US" sz="1000" dirty="0" err="1">
                <a:solidFill>
                  <a:schemeClr val="bg1">
                    <a:alpha val="50000"/>
                  </a:schemeClr>
                </a:solidFill>
              </a:rPr>
              <a:t>Forerunner@Unsplash</a:t>
            </a:r>
            <a:endParaRPr lang="en-US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DFDB8958-090E-4B47-9459-51176078E1DE}"/>
              </a:ext>
            </a:extLst>
          </p:cNvPr>
          <p:cNvSpPr>
            <a:spLocks noEditPoints="1"/>
          </p:cNvSpPr>
          <p:nvPr/>
        </p:nvSpPr>
        <p:spPr bwMode="auto">
          <a:xfrm>
            <a:off x="10106025" y="5807463"/>
            <a:ext cx="634672" cy="205505"/>
          </a:xfrm>
          <a:custGeom>
            <a:avLst/>
            <a:gdLst>
              <a:gd name="T0" fmla="*/ 205 w 698"/>
              <a:gd name="T1" fmla="*/ 4 h 225"/>
              <a:gd name="T2" fmla="*/ 147 w 698"/>
              <a:gd name="T3" fmla="*/ 152 h 225"/>
              <a:gd name="T4" fmla="*/ 123 w 698"/>
              <a:gd name="T5" fmla="*/ 26 h 225"/>
              <a:gd name="T6" fmla="*/ 97 w 698"/>
              <a:gd name="T7" fmla="*/ 4 h 225"/>
              <a:gd name="T8" fmla="*/ 1 w 698"/>
              <a:gd name="T9" fmla="*/ 4 h 225"/>
              <a:gd name="T10" fmla="*/ 0 w 698"/>
              <a:gd name="T11" fmla="*/ 10 h 225"/>
              <a:gd name="T12" fmla="*/ 55 w 698"/>
              <a:gd name="T13" fmla="*/ 29 h 225"/>
              <a:gd name="T14" fmla="*/ 69 w 698"/>
              <a:gd name="T15" fmla="*/ 48 h 225"/>
              <a:gd name="T16" fmla="*/ 114 w 698"/>
              <a:gd name="T17" fmla="*/ 222 h 225"/>
              <a:gd name="T18" fmla="*/ 173 w 698"/>
              <a:gd name="T19" fmla="*/ 222 h 225"/>
              <a:gd name="T20" fmla="*/ 265 w 698"/>
              <a:gd name="T21" fmla="*/ 4 h 225"/>
              <a:gd name="T22" fmla="*/ 205 w 698"/>
              <a:gd name="T23" fmla="*/ 4 h 225"/>
              <a:gd name="T24" fmla="*/ 289 w 698"/>
              <a:gd name="T25" fmla="*/ 4 h 225"/>
              <a:gd name="T26" fmla="*/ 242 w 698"/>
              <a:gd name="T27" fmla="*/ 222 h 225"/>
              <a:gd name="T28" fmla="*/ 299 w 698"/>
              <a:gd name="T29" fmla="*/ 222 h 225"/>
              <a:gd name="T30" fmla="*/ 345 w 698"/>
              <a:gd name="T31" fmla="*/ 4 h 225"/>
              <a:gd name="T32" fmla="*/ 289 w 698"/>
              <a:gd name="T33" fmla="*/ 4 h 225"/>
              <a:gd name="T34" fmla="*/ 612 w 698"/>
              <a:gd name="T35" fmla="*/ 63 h 225"/>
              <a:gd name="T36" fmla="*/ 629 w 698"/>
              <a:gd name="T37" fmla="*/ 144 h 225"/>
              <a:gd name="T38" fmla="*/ 583 w 698"/>
              <a:gd name="T39" fmla="*/ 144 h 225"/>
              <a:gd name="T40" fmla="*/ 612 w 698"/>
              <a:gd name="T41" fmla="*/ 63 h 225"/>
              <a:gd name="T42" fmla="*/ 604 w 698"/>
              <a:gd name="T43" fmla="*/ 4 h 225"/>
              <a:gd name="T44" fmla="*/ 580 w 698"/>
              <a:gd name="T45" fmla="*/ 20 h 225"/>
              <a:gd name="T46" fmla="*/ 495 w 698"/>
              <a:gd name="T47" fmla="*/ 222 h 225"/>
              <a:gd name="T48" fmla="*/ 555 w 698"/>
              <a:gd name="T49" fmla="*/ 222 h 225"/>
              <a:gd name="T50" fmla="*/ 566 w 698"/>
              <a:gd name="T51" fmla="*/ 189 h 225"/>
              <a:gd name="T52" fmla="*/ 639 w 698"/>
              <a:gd name="T53" fmla="*/ 189 h 225"/>
              <a:gd name="T54" fmla="*/ 646 w 698"/>
              <a:gd name="T55" fmla="*/ 222 h 225"/>
              <a:gd name="T56" fmla="*/ 698 w 698"/>
              <a:gd name="T57" fmla="*/ 222 h 225"/>
              <a:gd name="T58" fmla="*/ 652 w 698"/>
              <a:gd name="T59" fmla="*/ 4 h 225"/>
              <a:gd name="T60" fmla="*/ 604 w 698"/>
              <a:gd name="T61" fmla="*/ 4 h 225"/>
              <a:gd name="T62" fmla="*/ 361 w 698"/>
              <a:gd name="T63" fmla="*/ 72 h 225"/>
              <a:gd name="T64" fmla="*/ 410 w 698"/>
              <a:gd name="T65" fmla="*/ 131 h 225"/>
              <a:gd name="T66" fmla="*/ 439 w 698"/>
              <a:gd name="T67" fmla="*/ 158 h 225"/>
              <a:gd name="T68" fmla="*/ 405 w 698"/>
              <a:gd name="T69" fmla="*/ 180 h 225"/>
              <a:gd name="T70" fmla="*/ 348 w 698"/>
              <a:gd name="T71" fmla="*/ 166 h 225"/>
              <a:gd name="T72" fmla="*/ 337 w 698"/>
              <a:gd name="T73" fmla="*/ 214 h 225"/>
              <a:gd name="T74" fmla="*/ 400 w 698"/>
              <a:gd name="T75" fmla="*/ 225 h 225"/>
              <a:gd name="T76" fmla="*/ 498 w 698"/>
              <a:gd name="T77" fmla="*/ 151 h 225"/>
              <a:gd name="T78" fmla="*/ 419 w 698"/>
              <a:gd name="T79" fmla="*/ 64 h 225"/>
              <a:gd name="T80" fmla="*/ 443 w 698"/>
              <a:gd name="T81" fmla="*/ 46 h 225"/>
              <a:gd name="T82" fmla="*/ 499 w 698"/>
              <a:gd name="T83" fmla="*/ 56 h 225"/>
              <a:gd name="T84" fmla="*/ 509 w 698"/>
              <a:gd name="T85" fmla="*/ 9 h 225"/>
              <a:gd name="T86" fmla="*/ 456 w 698"/>
              <a:gd name="T87" fmla="*/ 0 h 225"/>
              <a:gd name="T88" fmla="*/ 361 w 698"/>
              <a:gd name="T89" fmla="*/ 7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8" h="225">
                <a:moveTo>
                  <a:pt x="205" y="4"/>
                </a:moveTo>
                <a:cubicBezTo>
                  <a:pt x="147" y="152"/>
                  <a:pt x="147" y="152"/>
                  <a:pt x="147" y="152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0" y="12"/>
                  <a:pt x="109" y="4"/>
                  <a:pt x="97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10"/>
                  <a:pt x="0" y="10"/>
                  <a:pt x="0" y="10"/>
                </a:cubicBezTo>
                <a:cubicBezTo>
                  <a:pt x="19" y="14"/>
                  <a:pt x="42" y="21"/>
                  <a:pt x="55" y="29"/>
                </a:cubicBezTo>
                <a:cubicBezTo>
                  <a:pt x="63" y="33"/>
                  <a:pt x="66" y="37"/>
                  <a:pt x="69" y="48"/>
                </a:cubicBezTo>
                <a:cubicBezTo>
                  <a:pt x="114" y="222"/>
                  <a:pt x="114" y="222"/>
                  <a:pt x="114" y="222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265" y="4"/>
                  <a:pt x="265" y="4"/>
                  <a:pt x="265" y="4"/>
                </a:cubicBezTo>
                <a:lnTo>
                  <a:pt x="205" y="4"/>
                </a:lnTo>
                <a:close/>
                <a:moveTo>
                  <a:pt x="289" y="4"/>
                </a:moveTo>
                <a:cubicBezTo>
                  <a:pt x="242" y="222"/>
                  <a:pt x="242" y="222"/>
                  <a:pt x="242" y="222"/>
                </a:cubicBezTo>
                <a:cubicBezTo>
                  <a:pt x="299" y="222"/>
                  <a:pt x="299" y="222"/>
                  <a:pt x="299" y="222"/>
                </a:cubicBezTo>
                <a:cubicBezTo>
                  <a:pt x="345" y="4"/>
                  <a:pt x="345" y="4"/>
                  <a:pt x="345" y="4"/>
                </a:cubicBezTo>
                <a:lnTo>
                  <a:pt x="289" y="4"/>
                </a:lnTo>
                <a:close/>
                <a:moveTo>
                  <a:pt x="612" y="63"/>
                </a:moveTo>
                <a:cubicBezTo>
                  <a:pt x="629" y="144"/>
                  <a:pt x="629" y="144"/>
                  <a:pt x="629" y="144"/>
                </a:cubicBezTo>
                <a:cubicBezTo>
                  <a:pt x="583" y="144"/>
                  <a:pt x="583" y="144"/>
                  <a:pt x="583" y="144"/>
                </a:cubicBezTo>
                <a:lnTo>
                  <a:pt x="612" y="63"/>
                </a:lnTo>
                <a:close/>
                <a:moveTo>
                  <a:pt x="604" y="4"/>
                </a:moveTo>
                <a:cubicBezTo>
                  <a:pt x="593" y="4"/>
                  <a:pt x="584" y="10"/>
                  <a:pt x="580" y="20"/>
                </a:cubicBezTo>
                <a:cubicBezTo>
                  <a:pt x="495" y="222"/>
                  <a:pt x="495" y="222"/>
                  <a:pt x="495" y="222"/>
                </a:cubicBezTo>
                <a:cubicBezTo>
                  <a:pt x="555" y="222"/>
                  <a:pt x="555" y="222"/>
                  <a:pt x="555" y="222"/>
                </a:cubicBezTo>
                <a:cubicBezTo>
                  <a:pt x="566" y="189"/>
                  <a:pt x="566" y="189"/>
                  <a:pt x="566" y="189"/>
                </a:cubicBezTo>
                <a:cubicBezTo>
                  <a:pt x="639" y="189"/>
                  <a:pt x="639" y="189"/>
                  <a:pt x="639" y="189"/>
                </a:cubicBezTo>
                <a:cubicBezTo>
                  <a:pt x="646" y="222"/>
                  <a:pt x="646" y="222"/>
                  <a:pt x="646" y="222"/>
                </a:cubicBezTo>
                <a:cubicBezTo>
                  <a:pt x="698" y="222"/>
                  <a:pt x="698" y="222"/>
                  <a:pt x="698" y="222"/>
                </a:cubicBezTo>
                <a:cubicBezTo>
                  <a:pt x="652" y="4"/>
                  <a:pt x="652" y="4"/>
                  <a:pt x="652" y="4"/>
                </a:cubicBezTo>
                <a:lnTo>
                  <a:pt x="604" y="4"/>
                </a:lnTo>
                <a:close/>
                <a:moveTo>
                  <a:pt x="361" y="72"/>
                </a:moveTo>
                <a:cubicBezTo>
                  <a:pt x="360" y="103"/>
                  <a:pt x="389" y="121"/>
                  <a:pt x="410" y="131"/>
                </a:cubicBezTo>
                <a:cubicBezTo>
                  <a:pt x="432" y="142"/>
                  <a:pt x="439" y="149"/>
                  <a:pt x="439" y="158"/>
                </a:cubicBezTo>
                <a:cubicBezTo>
                  <a:pt x="439" y="173"/>
                  <a:pt x="422" y="179"/>
                  <a:pt x="405" y="180"/>
                </a:cubicBezTo>
                <a:cubicBezTo>
                  <a:pt x="377" y="180"/>
                  <a:pt x="361" y="172"/>
                  <a:pt x="348" y="166"/>
                </a:cubicBezTo>
                <a:cubicBezTo>
                  <a:pt x="337" y="214"/>
                  <a:pt x="337" y="214"/>
                  <a:pt x="337" y="214"/>
                </a:cubicBezTo>
                <a:cubicBezTo>
                  <a:pt x="351" y="220"/>
                  <a:pt x="375" y="225"/>
                  <a:pt x="400" y="225"/>
                </a:cubicBezTo>
                <a:cubicBezTo>
                  <a:pt x="459" y="225"/>
                  <a:pt x="498" y="196"/>
                  <a:pt x="498" y="151"/>
                </a:cubicBezTo>
                <a:cubicBezTo>
                  <a:pt x="499" y="93"/>
                  <a:pt x="419" y="90"/>
                  <a:pt x="419" y="64"/>
                </a:cubicBezTo>
                <a:cubicBezTo>
                  <a:pt x="419" y="56"/>
                  <a:pt x="427" y="48"/>
                  <a:pt x="443" y="46"/>
                </a:cubicBezTo>
                <a:cubicBezTo>
                  <a:pt x="451" y="45"/>
                  <a:pt x="474" y="44"/>
                  <a:pt x="499" y="56"/>
                </a:cubicBezTo>
                <a:cubicBezTo>
                  <a:pt x="509" y="9"/>
                  <a:pt x="509" y="9"/>
                  <a:pt x="509" y="9"/>
                </a:cubicBezTo>
                <a:cubicBezTo>
                  <a:pt x="495" y="4"/>
                  <a:pt x="478" y="0"/>
                  <a:pt x="456" y="0"/>
                </a:cubicBezTo>
                <a:cubicBezTo>
                  <a:pt x="400" y="0"/>
                  <a:pt x="361" y="29"/>
                  <a:pt x="361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3580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A9BB4562-DAF5-474F-9624-F2291D407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900" y="0"/>
            <a:ext cx="6480175" cy="6480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90180-8F11-724C-A530-626CB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Презентация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E45E06-E739-FF4C-AF8D-F5DCAE4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70559-2CA5-334A-9983-8F6EA8A3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6"/>
            <a:ext cx="10081350" cy="226591"/>
          </a:xfrm>
        </p:spPr>
        <p:txBody>
          <a:bodyPr/>
          <a:lstStyle/>
          <a:p>
            <a:r>
              <a:rPr lang="ru-RU" dirty="0"/>
              <a:t>Презентация </a:t>
            </a:r>
            <a:r>
              <a:rPr lang="ru-RU" dirty="0" err="1"/>
              <a:t>стартап</a:t>
            </a:r>
            <a:r>
              <a:rPr lang="ru-RU" dirty="0"/>
              <a:t>-проекта. Руководство • Общие указания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="" xmlns:a16="http://schemas.microsoft.com/office/drawing/2014/main" id="{5967ADCD-1784-4C48-85CB-784C41B4B47E}"/>
              </a:ext>
            </a:extLst>
          </p:cNvPr>
          <p:cNvSpPr txBox="1">
            <a:spLocks/>
          </p:cNvSpPr>
          <p:nvPr/>
        </p:nvSpPr>
        <p:spPr>
          <a:xfrm>
            <a:off x="622834" y="1805593"/>
            <a:ext cx="3057916" cy="3270670"/>
          </a:xfrm>
          <a:prstGeom prst="rect">
            <a:avLst/>
          </a:prstGeom>
        </p:spPr>
        <p:txBody>
          <a:bodyPr vert="horz" wrap="square" lIns="0" tIns="251999" rIns="0" bIns="0" rtlCol="0">
            <a:spAutoFit/>
          </a:bodyPr>
          <a:lstStyle>
            <a:lvl1pPr marL="268217" indent="-268217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13818" indent="-306910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2133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77802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19170" indent="-302676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463003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1 выступающий: человек, обладающий лучшими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ораторскими качествами, не руководитель (если это не один человек)</a:t>
            </a:r>
            <a:endParaRPr lang="en-US" sz="1000" dirty="0">
              <a:solidFill>
                <a:schemeClr val="tx1"/>
              </a:solidFill>
            </a:endParaRP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Повторяйте фразы и спрашивайте мнения других людей, не имеющих отношения к вашим </a:t>
            </a:r>
            <a:r>
              <a:rPr lang="ru-RU" sz="1000" dirty="0" err="1">
                <a:solidFill>
                  <a:schemeClr val="tx1"/>
                </a:solidFill>
              </a:rPr>
              <a:t>стартап</a:t>
            </a:r>
            <a:r>
              <a:rPr lang="ru-RU" sz="1000" dirty="0">
                <a:solidFill>
                  <a:schemeClr val="tx1"/>
                </a:solidFill>
              </a:rPr>
              <a:t>-проектам</a:t>
            </a:r>
            <a:endParaRPr lang="en-US" sz="1000" dirty="0">
              <a:solidFill>
                <a:schemeClr val="tx1"/>
              </a:solidFill>
            </a:endParaRP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Не расхаживайте по аудитории, не размахивайте двумя руками одновременно</a:t>
            </a:r>
            <a:endParaRPr lang="en-US" sz="1000" dirty="0">
              <a:solidFill>
                <a:schemeClr val="tx1"/>
              </a:solidFill>
            </a:endParaRP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Смотрите на аудиторию и взаимодействуйте с ней,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не смотрите на экран</a:t>
            </a: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Управляйте своей интонацией, улыбайтесь, сохраняйте уверенность</a:t>
            </a: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Вопросы и ответы: принимайте и оспаривайте мнение собеседников, проявляя уважение, уверенность и дружелюбие</a:t>
            </a: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Сохраняйте спокойствие, не спешите, расставляйте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акценты только там, где это важно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2FC8CDCB-0F3E-3D4E-B9C2-DB105587D4D8}"/>
              </a:ext>
            </a:extLst>
          </p:cNvPr>
          <p:cNvSpPr/>
          <p:nvPr/>
        </p:nvSpPr>
        <p:spPr>
          <a:xfrm rot="16200000">
            <a:off x="10547682" y="3090440"/>
            <a:ext cx="1649491" cy="299295"/>
          </a:xfrm>
          <a:prstGeom prst="rect">
            <a:avLst/>
          </a:prstGeom>
        </p:spPr>
        <p:txBody>
          <a:bodyPr wrap="none" lIns="0" tIns="0" rIns="0" bIns="144000">
            <a:spAutoFit/>
          </a:bodyPr>
          <a:lstStyle/>
          <a:p>
            <a:r>
              <a:rPr lang="ru-RU" sz="1000" dirty="0">
                <a:solidFill>
                  <a:schemeClr val="bg1">
                    <a:alpha val="50000"/>
                  </a:schemeClr>
                </a:solidFill>
              </a:rPr>
              <a:t>Фото:</a:t>
            </a:r>
            <a:r>
              <a:rPr lang="en-US" sz="1000" dirty="0">
                <a:solidFill>
                  <a:schemeClr val="bg1">
                    <a:alpha val="50000"/>
                  </a:schemeClr>
                </a:solidFill>
              </a:rPr>
              <a:t> </a:t>
            </a:r>
            <a:r>
              <a:rPr lang="en-US" sz="1000" dirty="0" err="1">
                <a:solidFill>
                  <a:schemeClr val="bg1">
                    <a:alpha val="50000"/>
                  </a:schemeClr>
                </a:solidFill>
              </a:rPr>
              <a:t>rawpixel.com@Unsplash</a:t>
            </a:r>
            <a:endParaRPr lang="ru-RU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A970EC-9429-B747-AD0E-C384F3E61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41" y="4044692"/>
            <a:ext cx="1500718" cy="1500718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BDCA03A8-7E08-4E86-A3CF-4ECC0F9DD2A5}"/>
              </a:ext>
            </a:extLst>
          </p:cNvPr>
          <p:cNvSpPr>
            <a:spLocks noEditPoints="1"/>
          </p:cNvSpPr>
          <p:nvPr/>
        </p:nvSpPr>
        <p:spPr bwMode="auto">
          <a:xfrm>
            <a:off x="10106025" y="5807463"/>
            <a:ext cx="634672" cy="205505"/>
          </a:xfrm>
          <a:custGeom>
            <a:avLst/>
            <a:gdLst>
              <a:gd name="T0" fmla="*/ 205 w 698"/>
              <a:gd name="T1" fmla="*/ 4 h 225"/>
              <a:gd name="T2" fmla="*/ 147 w 698"/>
              <a:gd name="T3" fmla="*/ 152 h 225"/>
              <a:gd name="T4" fmla="*/ 123 w 698"/>
              <a:gd name="T5" fmla="*/ 26 h 225"/>
              <a:gd name="T6" fmla="*/ 97 w 698"/>
              <a:gd name="T7" fmla="*/ 4 h 225"/>
              <a:gd name="T8" fmla="*/ 1 w 698"/>
              <a:gd name="T9" fmla="*/ 4 h 225"/>
              <a:gd name="T10" fmla="*/ 0 w 698"/>
              <a:gd name="T11" fmla="*/ 10 h 225"/>
              <a:gd name="T12" fmla="*/ 55 w 698"/>
              <a:gd name="T13" fmla="*/ 29 h 225"/>
              <a:gd name="T14" fmla="*/ 69 w 698"/>
              <a:gd name="T15" fmla="*/ 48 h 225"/>
              <a:gd name="T16" fmla="*/ 114 w 698"/>
              <a:gd name="T17" fmla="*/ 222 h 225"/>
              <a:gd name="T18" fmla="*/ 173 w 698"/>
              <a:gd name="T19" fmla="*/ 222 h 225"/>
              <a:gd name="T20" fmla="*/ 265 w 698"/>
              <a:gd name="T21" fmla="*/ 4 h 225"/>
              <a:gd name="T22" fmla="*/ 205 w 698"/>
              <a:gd name="T23" fmla="*/ 4 h 225"/>
              <a:gd name="T24" fmla="*/ 289 w 698"/>
              <a:gd name="T25" fmla="*/ 4 h 225"/>
              <a:gd name="T26" fmla="*/ 242 w 698"/>
              <a:gd name="T27" fmla="*/ 222 h 225"/>
              <a:gd name="T28" fmla="*/ 299 w 698"/>
              <a:gd name="T29" fmla="*/ 222 h 225"/>
              <a:gd name="T30" fmla="*/ 345 w 698"/>
              <a:gd name="T31" fmla="*/ 4 h 225"/>
              <a:gd name="T32" fmla="*/ 289 w 698"/>
              <a:gd name="T33" fmla="*/ 4 h 225"/>
              <a:gd name="T34" fmla="*/ 612 w 698"/>
              <a:gd name="T35" fmla="*/ 63 h 225"/>
              <a:gd name="T36" fmla="*/ 629 w 698"/>
              <a:gd name="T37" fmla="*/ 144 h 225"/>
              <a:gd name="T38" fmla="*/ 583 w 698"/>
              <a:gd name="T39" fmla="*/ 144 h 225"/>
              <a:gd name="T40" fmla="*/ 612 w 698"/>
              <a:gd name="T41" fmla="*/ 63 h 225"/>
              <a:gd name="T42" fmla="*/ 604 w 698"/>
              <a:gd name="T43" fmla="*/ 4 h 225"/>
              <a:gd name="T44" fmla="*/ 580 w 698"/>
              <a:gd name="T45" fmla="*/ 20 h 225"/>
              <a:gd name="T46" fmla="*/ 495 w 698"/>
              <a:gd name="T47" fmla="*/ 222 h 225"/>
              <a:gd name="T48" fmla="*/ 555 w 698"/>
              <a:gd name="T49" fmla="*/ 222 h 225"/>
              <a:gd name="T50" fmla="*/ 566 w 698"/>
              <a:gd name="T51" fmla="*/ 189 h 225"/>
              <a:gd name="T52" fmla="*/ 639 w 698"/>
              <a:gd name="T53" fmla="*/ 189 h 225"/>
              <a:gd name="T54" fmla="*/ 646 w 698"/>
              <a:gd name="T55" fmla="*/ 222 h 225"/>
              <a:gd name="T56" fmla="*/ 698 w 698"/>
              <a:gd name="T57" fmla="*/ 222 h 225"/>
              <a:gd name="T58" fmla="*/ 652 w 698"/>
              <a:gd name="T59" fmla="*/ 4 h 225"/>
              <a:gd name="T60" fmla="*/ 604 w 698"/>
              <a:gd name="T61" fmla="*/ 4 h 225"/>
              <a:gd name="T62" fmla="*/ 361 w 698"/>
              <a:gd name="T63" fmla="*/ 72 h 225"/>
              <a:gd name="T64" fmla="*/ 410 w 698"/>
              <a:gd name="T65" fmla="*/ 131 h 225"/>
              <a:gd name="T66" fmla="*/ 439 w 698"/>
              <a:gd name="T67" fmla="*/ 158 h 225"/>
              <a:gd name="T68" fmla="*/ 405 w 698"/>
              <a:gd name="T69" fmla="*/ 180 h 225"/>
              <a:gd name="T70" fmla="*/ 348 w 698"/>
              <a:gd name="T71" fmla="*/ 166 h 225"/>
              <a:gd name="T72" fmla="*/ 337 w 698"/>
              <a:gd name="T73" fmla="*/ 214 h 225"/>
              <a:gd name="T74" fmla="*/ 400 w 698"/>
              <a:gd name="T75" fmla="*/ 225 h 225"/>
              <a:gd name="T76" fmla="*/ 498 w 698"/>
              <a:gd name="T77" fmla="*/ 151 h 225"/>
              <a:gd name="T78" fmla="*/ 419 w 698"/>
              <a:gd name="T79" fmla="*/ 64 h 225"/>
              <a:gd name="T80" fmla="*/ 443 w 698"/>
              <a:gd name="T81" fmla="*/ 46 h 225"/>
              <a:gd name="T82" fmla="*/ 499 w 698"/>
              <a:gd name="T83" fmla="*/ 56 h 225"/>
              <a:gd name="T84" fmla="*/ 509 w 698"/>
              <a:gd name="T85" fmla="*/ 9 h 225"/>
              <a:gd name="T86" fmla="*/ 456 w 698"/>
              <a:gd name="T87" fmla="*/ 0 h 225"/>
              <a:gd name="T88" fmla="*/ 361 w 698"/>
              <a:gd name="T89" fmla="*/ 7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8" h="225">
                <a:moveTo>
                  <a:pt x="205" y="4"/>
                </a:moveTo>
                <a:cubicBezTo>
                  <a:pt x="147" y="152"/>
                  <a:pt x="147" y="152"/>
                  <a:pt x="147" y="152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0" y="12"/>
                  <a:pt x="109" y="4"/>
                  <a:pt x="97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10"/>
                  <a:pt x="0" y="10"/>
                  <a:pt x="0" y="10"/>
                </a:cubicBezTo>
                <a:cubicBezTo>
                  <a:pt x="19" y="14"/>
                  <a:pt x="42" y="21"/>
                  <a:pt x="55" y="29"/>
                </a:cubicBezTo>
                <a:cubicBezTo>
                  <a:pt x="63" y="33"/>
                  <a:pt x="66" y="37"/>
                  <a:pt x="69" y="48"/>
                </a:cubicBezTo>
                <a:cubicBezTo>
                  <a:pt x="114" y="222"/>
                  <a:pt x="114" y="222"/>
                  <a:pt x="114" y="222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265" y="4"/>
                  <a:pt x="265" y="4"/>
                  <a:pt x="265" y="4"/>
                </a:cubicBezTo>
                <a:lnTo>
                  <a:pt x="205" y="4"/>
                </a:lnTo>
                <a:close/>
                <a:moveTo>
                  <a:pt x="289" y="4"/>
                </a:moveTo>
                <a:cubicBezTo>
                  <a:pt x="242" y="222"/>
                  <a:pt x="242" y="222"/>
                  <a:pt x="242" y="222"/>
                </a:cubicBezTo>
                <a:cubicBezTo>
                  <a:pt x="299" y="222"/>
                  <a:pt x="299" y="222"/>
                  <a:pt x="299" y="222"/>
                </a:cubicBezTo>
                <a:cubicBezTo>
                  <a:pt x="345" y="4"/>
                  <a:pt x="345" y="4"/>
                  <a:pt x="345" y="4"/>
                </a:cubicBezTo>
                <a:lnTo>
                  <a:pt x="289" y="4"/>
                </a:lnTo>
                <a:close/>
                <a:moveTo>
                  <a:pt x="612" y="63"/>
                </a:moveTo>
                <a:cubicBezTo>
                  <a:pt x="629" y="144"/>
                  <a:pt x="629" y="144"/>
                  <a:pt x="629" y="144"/>
                </a:cubicBezTo>
                <a:cubicBezTo>
                  <a:pt x="583" y="144"/>
                  <a:pt x="583" y="144"/>
                  <a:pt x="583" y="144"/>
                </a:cubicBezTo>
                <a:lnTo>
                  <a:pt x="612" y="63"/>
                </a:lnTo>
                <a:close/>
                <a:moveTo>
                  <a:pt x="604" y="4"/>
                </a:moveTo>
                <a:cubicBezTo>
                  <a:pt x="593" y="4"/>
                  <a:pt x="584" y="10"/>
                  <a:pt x="580" y="20"/>
                </a:cubicBezTo>
                <a:cubicBezTo>
                  <a:pt x="495" y="222"/>
                  <a:pt x="495" y="222"/>
                  <a:pt x="495" y="222"/>
                </a:cubicBezTo>
                <a:cubicBezTo>
                  <a:pt x="555" y="222"/>
                  <a:pt x="555" y="222"/>
                  <a:pt x="555" y="222"/>
                </a:cubicBezTo>
                <a:cubicBezTo>
                  <a:pt x="566" y="189"/>
                  <a:pt x="566" y="189"/>
                  <a:pt x="566" y="189"/>
                </a:cubicBezTo>
                <a:cubicBezTo>
                  <a:pt x="639" y="189"/>
                  <a:pt x="639" y="189"/>
                  <a:pt x="639" y="189"/>
                </a:cubicBezTo>
                <a:cubicBezTo>
                  <a:pt x="646" y="222"/>
                  <a:pt x="646" y="222"/>
                  <a:pt x="646" y="222"/>
                </a:cubicBezTo>
                <a:cubicBezTo>
                  <a:pt x="698" y="222"/>
                  <a:pt x="698" y="222"/>
                  <a:pt x="698" y="222"/>
                </a:cubicBezTo>
                <a:cubicBezTo>
                  <a:pt x="652" y="4"/>
                  <a:pt x="652" y="4"/>
                  <a:pt x="652" y="4"/>
                </a:cubicBezTo>
                <a:lnTo>
                  <a:pt x="604" y="4"/>
                </a:lnTo>
                <a:close/>
                <a:moveTo>
                  <a:pt x="361" y="72"/>
                </a:moveTo>
                <a:cubicBezTo>
                  <a:pt x="360" y="103"/>
                  <a:pt x="389" y="121"/>
                  <a:pt x="410" y="131"/>
                </a:cubicBezTo>
                <a:cubicBezTo>
                  <a:pt x="432" y="142"/>
                  <a:pt x="439" y="149"/>
                  <a:pt x="439" y="158"/>
                </a:cubicBezTo>
                <a:cubicBezTo>
                  <a:pt x="439" y="173"/>
                  <a:pt x="422" y="179"/>
                  <a:pt x="405" y="180"/>
                </a:cubicBezTo>
                <a:cubicBezTo>
                  <a:pt x="377" y="180"/>
                  <a:pt x="361" y="172"/>
                  <a:pt x="348" y="166"/>
                </a:cubicBezTo>
                <a:cubicBezTo>
                  <a:pt x="337" y="214"/>
                  <a:pt x="337" y="214"/>
                  <a:pt x="337" y="214"/>
                </a:cubicBezTo>
                <a:cubicBezTo>
                  <a:pt x="351" y="220"/>
                  <a:pt x="375" y="225"/>
                  <a:pt x="400" y="225"/>
                </a:cubicBezTo>
                <a:cubicBezTo>
                  <a:pt x="459" y="225"/>
                  <a:pt x="498" y="196"/>
                  <a:pt x="498" y="151"/>
                </a:cubicBezTo>
                <a:cubicBezTo>
                  <a:pt x="499" y="93"/>
                  <a:pt x="419" y="90"/>
                  <a:pt x="419" y="64"/>
                </a:cubicBezTo>
                <a:cubicBezTo>
                  <a:pt x="419" y="56"/>
                  <a:pt x="427" y="48"/>
                  <a:pt x="443" y="46"/>
                </a:cubicBezTo>
                <a:cubicBezTo>
                  <a:pt x="451" y="45"/>
                  <a:pt x="474" y="44"/>
                  <a:pt x="499" y="56"/>
                </a:cubicBezTo>
                <a:cubicBezTo>
                  <a:pt x="509" y="9"/>
                  <a:pt x="509" y="9"/>
                  <a:pt x="509" y="9"/>
                </a:cubicBezTo>
                <a:cubicBezTo>
                  <a:pt x="495" y="4"/>
                  <a:pt x="478" y="0"/>
                  <a:pt x="456" y="0"/>
                </a:cubicBezTo>
                <a:cubicBezTo>
                  <a:pt x="400" y="0"/>
                  <a:pt x="361" y="29"/>
                  <a:pt x="361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42027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953A4E9-B5C5-A040-9B4B-4D2FA3B1B5D3}"/>
              </a:ext>
            </a:extLst>
          </p:cNvPr>
          <p:cNvSpPr/>
          <p:nvPr/>
        </p:nvSpPr>
        <p:spPr>
          <a:xfrm>
            <a:off x="8466925" y="0"/>
            <a:ext cx="1605435" cy="349008"/>
          </a:xfrm>
          <a:prstGeom prst="rect">
            <a:avLst/>
          </a:prstGeom>
          <a:solidFill>
            <a:srgbClr val="FFFFFF"/>
          </a:solidFill>
          <a:ln w="3175" cap="sq">
            <a:solidFill>
              <a:schemeClr val="bg1">
                <a:lumMod val="75000"/>
              </a:schemeClr>
            </a:solidFill>
            <a:miter lim="400000"/>
          </a:ln>
        </p:spPr>
        <p:txBody>
          <a:bodyPr lIns="71437" tIns="71437" rIns="71437" bIns="71437" rtlCol="0" anchor="ctr"/>
          <a:lstStyle/>
          <a:p>
            <a:pPr algn="l"/>
            <a:endParaRPr lang="ru-RU" sz="100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3B7E3679-DD9E-8049-9D39-7311B9CFA0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76" y="211320"/>
            <a:ext cx="1503149" cy="84581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="" xmlns:a16="http://schemas.microsoft.com/office/drawing/2014/main" id="{22F906B6-735E-534A-9824-7133EE53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вдохновения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5DB231A-0F74-474C-A799-1E54642D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EAAAFA-63A6-C744-8CDD-5D10EFF7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6"/>
            <a:ext cx="10081350" cy="226591"/>
          </a:xfrm>
        </p:spPr>
        <p:txBody>
          <a:bodyPr/>
          <a:lstStyle/>
          <a:p>
            <a:r>
              <a:rPr lang="ru-RU" dirty="0"/>
              <a:t>Презентация </a:t>
            </a:r>
            <a:r>
              <a:rPr lang="ru-RU" dirty="0" err="1"/>
              <a:t>стартап</a:t>
            </a:r>
            <a:r>
              <a:rPr lang="ru-RU" dirty="0"/>
              <a:t>-проекта. Руководство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D9D003FA-3F1E-D743-98AA-AFE982D7B11A}"/>
              </a:ext>
            </a:extLst>
          </p:cNvPr>
          <p:cNvSpPr txBox="1">
            <a:spLocks/>
          </p:cNvSpPr>
          <p:nvPr/>
        </p:nvSpPr>
        <p:spPr>
          <a:xfrm>
            <a:off x="719999" y="2767712"/>
            <a:ext cx="4450365" cy="615553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000" b="0" i="0" u="none" strike="noStrike" kern="1200" cap="none" spc="0" normalizeH="0" baseline="0" dirty="0">
                <a:ln>
                  <a:noFill/>
                </a:ln>
                <a:solidFill>
                  <a:srgbClr val="191E7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35 Best Pitch Decks from 2017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that Investors are Talking About</a:t>
            </a:r>
          </a:p>
        </p:txBody>
      </p:sp>
      <p:pic>
        <p:nvPicPr>
          <p:cNvPr id="17" name="Picture 16">
            <a:hlinkClick r:id="rId3"/>
            <a:extLst>
              <a:ext uri="{FF2B5EF4-FFF2-40B4-BE49-F238E27FC236}">
                <a16:creationId xmlns="" xmlns:a16="http://schemas.microsoft.com/office/drawing/2014/main" id="{332820E9-0266-BC45-BC00-F67700B7AE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87" y="2163355"/>
            <a:ext cx="407980" cy="407980"/>
          </a:xfrm>
          <a:prstGeom prst="rect">
            <a:avLst/>
          </a:prstGeom>
        </p:spPr>
      </p:pic>
      <p:sp>
        <p:nvSpPr>
          <p:cNvPr id="21" name="Content Placeholder 5">
            <a:extLst>
              <a:ext uri="{FF2B5EF4-FFF2-40B4-BE49-F238E27FC236}">
                <a16:creationId xmlns="" xmlns:a16="http://schemas.microsoft.com/office/drawing/2014/main" id="{6F080F76-F881-1149-A096-1E0F6FFE6585}"/>
              </a:ext>
            </a:extLst>
          </p:cNvPr>
          <p:cNvSpPr txBox="1">
            <a:spLocks/>
          </p:cNvSpPr>
          <p:nvPr/>
        </p:nvSpPr>
        <p:spPr>
          <a:xfrm>
            <a:off x="719999" y="3600999"/>
            <a:ext cx="299086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68217" indent="-268217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13818" indent="-306910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2133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77802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19170" indent="-302676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463003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>
                <a:solidFill>
                  <a:schemeClr val="bg1"/>
                </a:solidFill>
              </a:rPr>
              <a:t>По ссылке — отборные презентации </a:t>
            </a:r>
            <a:r>
              <a:rPr lang="ru-RU" sz="1000" dirty="0" err="1">
                <a:solidFill>
                  <a:schemeClr val="bg1"/>
                </a:solidFill>
              </a:rPr>
              <a:t>стартапов</a:t>
            </a:r>
            <a:r>
              <a:rPr lang="ru-RU" sz="1000" dirty="0">
                <a:solidFill>
                  <a:schemeClr val="bg1"/>
                </a:solidFill>
              </a:rPr>
              <a:t> от</a:t>
            </a:r>
            <a:r>
              <a:rPr lang="en-US" sz="1000" dirty="0">
                <a:solidFill>
                  <a:schemeClr val="bg1"/>
                </a:solidFill>
              </a:rPr>
              <a:t> Y </a:t>
            </a:r>
            <a:r>
              <a:rPr lang="en-US" sz="1000" dirty="0" err="1">
                <a:solidFill>
                  <a:schemeClr val="bg1"/>
                </a:solidFill>
              </a:rPr>
              <a:t>Combinator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и </a:t>
            </a:r>
            <a:r>
              <a:rPr lang="en-US" sz="1000" dirty="0">
                <a:solidFill>
                  <a:schemeClr val="bg1"/>
                </a:solidFill>
              </a:rPr>
              <a:t>500 Startups.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0A4FC73-76F6-F241-81CA-0E6EEA024C5F}"/>
              </a:ext>
            </a:extLst>
          </p:cNvPr>
          <p:cNvGrpSpPr/>
          <p:nvPr/>
        </p:nvGrpSpPr>
        <p:grpSpPr>
          <a:xfrm>
            <a:off x="7012623" y="0"/>
            <a:ext cx="1503151" cy="6766530"/>
            <a:chOff x="7203327" y="-200"/>
            <a:chExt cx="1439583" cy="6480375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1042B7CD-1722-0E4F-A793-5735C83BA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328" y="3239988"/>
              <a:ext cx="1439582" cy="81004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DA9981C2-664D-0740-9BA9-6C8FEEDE4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328" y="4050036"/>
              <a:ext cx="1439582" cy="81004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76C1133E-F2EB-EC4E-897A-A72B4D9D2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329" y="4860082"/>
              <a:ext cx="1439581" cy="81004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0F5EA0B1-9545-A84E-A71E-37E6295E8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327" y="2429941"/>
              <a:ext cx="1439582" cy="81004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92AA5199-ED3D-2C4E-AA7B-A1100B275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329" y="5670129"/>
              <a:ext cx="1439581" cy="81004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75F3AC77-4357-7849-8E51-2B7CD31A0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327" y="1619893"/>
              <a:ext cx="1439582" cy="81004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8785A567-D93E-A140-838D-39DF6CB99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328" y="809846"/>
              <a:ext cx="1439582" cy="81004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4B767DC5-4FEE-054E-823D-13868895F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328" y="-200"/>
              <a:ext cx="1439582" cy="81004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667B873-73D7-244F-9B3D-B464034EDF08}"/>
              </a:ext>
            </a:extLst>
          </p:cNvPr>
          <p:cNvGrpSpPr/>
          <p:nvPr/>
        </p:nvGrpSpPr>
        <p:grpSpPr>
          <a:xfrm>
            <a:off x="5509474" y="-279779"/>
            <a:ext cx="1503151" cy="6759954"/>
            <a:chOff x="5763746" y="6098"/>
            <a:chExt cx="1439583" cy="6474077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2DD25332-5ACD-E847-BB52-2E6BCE924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3746" y="2429940"/>
              <a:ext cx="1439583" cy="81004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5CA87DCC-EF88-064F-B50E-B0A34CA5B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3747" y="3239987"/>
              <a:ext cx="1439582" cy="81004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723C3BB9-4C48-3A45-877E-A99116A13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3747" y="4050035"/>
              <a:ext cx="1439582" cy="81004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206573C2-5D96-B34B-B80C-17634DA27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3747" y="4860081"/>
              <a:ext cx="1439582" cy="81004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DE550972-E751-EC4E-80D9-54AE36291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3747" y="5670128"/>
              <a:ext cx="1439582" cy="81004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D02A2DCC-00F3-E148-9E54-6333806A1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3747" y="1619892"/>
              <a:ext cx="1439582" cy="810048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F50154F5-DB53-3B4F-BDCB-DA992C17B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3747" y="809845"/>
              <a:ext cx="1439582" cy="81004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F07D5E70-51B8-054F-A948-9A3C3DBC4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3747" y="6098"/>
              <a:ext cx="1439582" cy="810047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62D4BF5-1B0D-9542-9674-B9216509D629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75" y="2748768"/>
            <a:ext cx="1503150" cy="84581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5511A42D-11C3-3A4E-B41C-9A06414069A1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75" y="3594585"/>
            <a:ext cx="1503150" cy="8458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E07C725-3C42-204D-B4DF-07554118F211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76" y="1902951"/>
            <a:ext cx="1503150" cy="84581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7B1DC80-3186-7E44-999C-02BFA420D75D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76" y="5286218"/>
            <a:ext cx="1503150" cy="8458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D2ECAEB-C7A5-0040-86BB-0B2CD4DB5F6C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77" y="6132034"/>
            <a:ext cx="1503148" cy="8458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49BDC3D9-CA03-3D47-A407-4FAE17699F1F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76" y="4440402"/>
            <a:ext cx="1503150" cy="84581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0CD89993-2C92-3D42-ABAB-3E2B7552C8C3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75" y="1057134"/>
            <a:ext cx="1503150" cy="8458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8CBFEA3-6FAC-B24C-9986-74B5E59A76B3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925" y="2251095"/>
            <a:ext cx="1503150" cy="8458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C37D5B4-07A6-D74C-9B14-2E0F9D0F9B15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925" y="3096913"/>
            <a:ext cx="1503149" cy="84581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87D6FB1-95DD-C648-BE35-41A58FAC1AAD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925" y="3942730"/>
            <a:ext cx="1503149" cy="845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937DFAA-BD44-FF4E-91BB-C163AAF90BA6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925" y="4788545"/>
            <a:ext cx="1503148" cy="8458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A2B589C-1A61-D546-9E42-BDBD9F974496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925" y="5634361"/>
            <a:ext cx="1503148" cy="8458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26ED4BD-E0B1-BF43-BD02-66FFE035206C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925" y="1405278"/>
            <a:ext cx="1503150" cy="8458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E96BD15C-54E7-E041-BD33-3596357AD8A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925" y="559462"/>
            <a:ext cx="1503149" cy="84581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1C75669B-F28F-1B4E-98D9-E1D8446CD0E2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925" y="-286353"/>
            <a:ext cx="1503150" cy="845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C84936-8742-7C43-A1A6-9AA0D3B7B42C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403" y="4351968"/>
            <a:ext cx="545580" cy="272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CC7C818-6C1B-624D-BCD7-6C213D0B1E2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7" y="4372733"/>
            <a:ext cx="927486" cy="1858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5876B18-8A18-F24A-90CB-43BB45DE805C}"/>
              </a:ext>
            </a:extLst>
          </p:cNvPr>
          <p:cNvCxnSpPr>
            <a:cxnSpLocks/>
          </p:cNvCxnSpPr>
          <p:nvPr/>
        </p:nvCxnSpPr>
        <p:spPr>
          <a:xfrm>
            <a:off x="719999" y="3070512"/>
            <a:ext cx="3204947" cy="0"/>
          </a:xfrm>
          <a:prstGeom prst="line">
            <a:avLst/>
          </a:prstGeom>
          <a:ln w="635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9BD72974-7259-7C45-8862-BB39DFE41720}"/>
              </a:ext>
            </a:extLst>
          </p:cNvPr>
          <p:cNvCxnSpPr>
            <a:cxnSpLocks/>
          </p:cNvCxnSpPr>
          <p:nvPr/>
        </p:nvCxnSpPr>
        <p:spPr>
          <a:xfrm>
            <a:off x="719999" y="3383265"/>
            <a:ext cx="2430032" cy="0"/>
          </a:xfrm>
          <a:prstGeom prst="line">
            <a:avLst/>
          </a:prstGeom>
          <a:ln w="635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D8F1916C-D88A-0448-B8E6-AE40D68EE206}"/>
              </a:ext>
            </a:extLst>
          </p:cNvPr>
          <p:cNvCxnSpPr>
            <a:cxnSpLocks/>
          </p:cNvCxnSpPr>
          <p:nvPr/>
        </p:nvCxnSpPr>
        <p:spPr>
          <a:xfrm>
            <a:off x="3335339" y="3383265"/>
            <a:ext cx="717468" cy="0"/>
          </a:xfrm>
          <a:prstGeom prst="line">
            <a:avLst/>
          </a:prstGeom>
          <a:ln w="635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hlinkClick r:id="rId3"/>
            <a:extLst>
              <a:ext uri="{FF2B5EF4-FFF2-40B4-BE49-F238E27FC236}">
                <a16:creationId xmlns="" xmlns:a16="http://schemas.microsoft.com/office/drawing/2014/main" id="{EC891CA4-58DC-3141-8200-F54B383154B7}"/>
              </a:ext>
            </a:extLst>
          </p:cNvPr>
          <p:cNvSpPr/>
          <p:nvPr/>
        </p:nvSpPr>
        <p:spPr>
          <a:xfrm>
            <a:off x="0" y="2001983"/>
            <a:ext cx="5509471" cy="2786558"/>
          </a:xfrm>
          <a:prstGeom prst="rect">
            <a:avLst/>
          </a:prstGeom>
          <a:noFill/>
          <a:ln w="3175" cap="sq">
            <a:noFill/>
            <a:miter lim="400000"/>
          </a:ln>
        </p:spPr>
        <p:txBody>
          <a:bodyPr lIns="71437" tIns="71437" rIns="71437" bIns="71437" rtlCol="0" anchor="ctr"/>
          <a:lstStyle/>
          <a:p>
            <a:pPr algn="l"/>
            <a:endParaRPr lang="ru-RU" sz="100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B3096177-7E0C-DF4D-8B36-F1ABEEEE71C1}"/>
              </a:ext>
            </a:extLst>
          </p:cNvPr>
          <p:cNvSpPr/>
          <p:nvPr/>
        </p:nvSpPr>
        <p:spPr>
          <a:xfrm>
            <a:off x="719999" y="5218636"/>
            <a:ext cx="423396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Segoe UI Semilight" panose="020B0502040204020203" pitchFamily="34" charset="0"/>
                <a:ea typeface="Segoe UI Semilight" panose="020B0502040204020203" pitchFamily="34" charset="0"/>
                <a:cs typeface="Segoe UI Semilight" panose="020B0502040204020203" pitchFamily="34" charset="0"/>
              </a:rPr>
              <a:t>Все сторонние торговые марки и логотипы, использованные в данной презентации, являются собственностью их владельцев и использованы исключительно в целях идентификации без каких-либо рекомендаций. </a:t>
            </a:r>
            <a:endParaRPr lang="en-US" sz="800" dirty="0">
              <a:solidFill>
                <a:schemeClr val="bg1"/>
              </a:solidFill>
              <a:latin typeface="Segoe UI Semilight" panose="020B0502040204020203" pitchFamily="34" charset="0"/>
              <a:ea typeface="Segoe UI Semilight" panose="020B0502040204020203" pitchFamily="34" charset="0"/>
              <a:cs typeface="Segoe UI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82279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FA64397-4345-3042-BF82-EA537C1D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34" y="2270094"/>
            <a:ext cx="7834666" cy="1776380"/>
          </a:xfrm>
        </p:spPr>
        <p:txBody>
          <a:bodyPr bIns="540000"/>
          <a:lstStyle/>
          <a:p>
            <a:r>
              <a:rPr lang="ru-RU" sz="4000" dirty="0"/>
              <a:t>Тщательная подготовка — это ключ к успеху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42EC4A-7A06-AD44-BAB1-E060794F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1531" hangingPunct="0">
              <a:lnSpc>
                <a:spcPct val="80000"/>
              </a:lnSpc>
            </a:pPr>
            <a:r>
              <a:rPr lang="ru-RU" dirty="0"/>
              <a:t>Проект </a:t>
            </a:r>
            <a:r>
              <a:rPr lang="en-US" dirty="0"/>
              <a:t>Visa Everywhere Initiative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0086714-92D6-0D43-9E0D-1DD56B80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1531" hangingPunct="0">
              <a:lnSpc>
                <a:spcPct val="80000"/>
              </a:lnSpc>
            </a:pPr>
            <a:fld id="{41EDA0AC-921D-4240-B96C-50D453752670}" type="slidenum">
              <a:rPr lang="ru-RU" smtClean="0"/>
              <a:pPr defTabSz="821531" hangingPunct="0">
                <a:lnSpc>
                  <a:spcPct val="80000"/>
                </a:lnSpc>
              </a:pPr>
              <a:t>18</a:t>
            </a:fld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C9CEE7A-B091-4747-8081-E528F0ED5196}"/>
              </a:ext>
            </a:extLst>
          </p:cNvPr>
          <p:cNvSpPr txBox="1">
            <a:spLocks/>
          </p:cNvSpPr>
          <p:nvPr/>
        </p:nvSpPr>
        <p:spPr>
          <a:xfrm>
            <a:off x="661634" y="3938369"/>
            <a:ext cx="3300766" cy="538609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000" b="0" i="0" u="none" strike="noStrike" kern="1200" cap="none" spc="0" normalizeH="0" baseline="0" dirty="0">
                <a:ln>
                  <a:noFill/>
                </a:ln>
                <a:solidFill>
                  <a:srgbClr val="191E7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accent2"/>
                </a:solidFill>
              </a:rPr>
              <a:t>Александр </a:t>
            </a:r>
            <a:r>
              <a:rPr lang="ru-RU" sz="2000" dirty="0" err="1">
                <a:solidFill>
                  <a:schemeClr val="accent2"/>
                </a:solidFill>
              </a:rPr>
              <a:t>Грейам</a:t>
            </a:r>
            <a:r>
              <a:rPr lang="ru-RU" sz="2000" dirty="0">
                <a:solidFill>
                  <a:schemeClr val="accent2"/>
                </a:solidFill>
              </a:rPr>
              <a:t> Белл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ru-RU" sz="1000" dirty="0">
                <a:solidFill>
                  <a:schemeClr val="accent2"/>
                </a:solidFill>
              </a:rPr>
              <a:t>Учёный, изобретатель и бизнесмен</a:t>
            </a:r>
            <a:endParaRPr lang="en-US" sz="1000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613231-9C69-6943-92E4-9206F5578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4" y="1798974"/>
            <a:ext cx="350737" cy="25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61886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7">
            <a:extLst>
              <a:ext uri="{FF2B5EF4-FFF2-40B4-BE49-F238E27FC236}">
                <a16:creationId xmlns="" xmlns:a16="http://schemas.microsoft.com/office/drawing/2014/main" id="{7CDA5383-3053-A54E-A3A6-7A9A5E266073}"/>
              </a:ext>
            </a:extLst>
          </p:cNvPr>
          <p:cNvSpPr txBox="1">
            <a:spLocks/>
          </p:cNvSpPr>
          <p:nvPr/>
        </p:nvSpPr>
        <p:spPr>
          <a:xfrm>
            <a:off x="720725" y="2047504"/>
            <a:ext cx="7932604" cy="923330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6000" b="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 Light"/>
                <a:ea typeface="Segoe UI Light"/>
                <a:cs typeface="Segoe UI Light"/>
                <a:sym typeface="Helvetica Light"/>
              </a:defRPr>
            </a:lvl1pPr>
          </a:lstStyle>
          <a:p>
            <a:r>
              <a:rPr lang="ru-RU" sz="4400" dirty="0" smtClean="0"/>
              <a:t>Обложка презентации проекта</a:t>
            </a:r>
            <a:endParaRPr lang="en-US" sz="44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66564B-C485-5241-9E39-AECEFA18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3649146"/>
            <a:ext cx="3885999" cy="1908000"/>
          </a:xfrm>
          <a:ln w="12700">
            <a:miter lim="400000"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2000" dirty="0"/>
              <a:t>Используйте, пожалуйста,</a:t>
            </a:r>
            <a:br>
              <a:rPr lang="ru-RU" sz="2000" dirty="0"/>
            </a:br>
            <a:r>
              <a:rPr lang="ru-RU" sz="2000" dirty="0"/>
              <a:t>эти образцы слайдов в качестве шаблона для презентации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D80BEBD-A335-0F46-9EF6-25589745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5789457"/>
            <a:ext cx="10081350" cy="226591"/>
          </a:xfrm>
        </p:spPr>
        <p:txBody>
          <a:bodyPr/>
          <a:lstStyle/>
          <a:p>
            <a:r>
              <a:rPr lang="ru-RU" dirty="0"/>
              <a:t>Проект </a:t>
            </a:r>
            <a:r>
              <a:rPr lang="en-US" dirty="0" smtClean="0"/>
              <a:t>Visa’s </a:t>
            </a:r>
            <a:r>
              <a:rPr lang="en-US" dirty="0"/>
              <a:t>Everywhere Initiative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8A67C21-2C90-534B-8E67-93288E73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397DCD2-EA99-D241-9031-417B036DF77A}"/>
              </a:ext>
            </a:extLst>
          </p:cNvPr>
          <p:cNvCxnSpPr>
            <a:cxnSpLocks/>
          </p:cNvCxnSpPr>
          <p:nvPr/>
        </p:nvCxnSpPr>
        <p:spPr>
          <a:xfrm>
            <a:off x="720000" y="3312068"/>
            <a:ext cx="721450" cy="0"/>
          </a:xfrm>
          <a:prstGeom prst="line">
            <a:avLst/>
          </a:prstGeom>
          <a:ln w="508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23289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28CB1E-9E4D-BA48-9B2A-59D944B17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00" y="2072923"/>
            <a:ext cx="3698419" cy="2080438"/>
          </a:xfrm>
          <a:prstGeom prst="rect">
            <a:avLst/>
          </a:prstGeom>
          <a:ln w="3175" cap="sq">
            <a:solidFill>
              <a:schemeClr val="bg1">
                <a:lumMod val="75000"/>
              </a:schemeClr>
            </a:solidFill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90180-8F11-724C-A530-626CB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E45E06-E739-FF4C-AF8D-F5DCAE4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70559-2CA5-334A-9983-8F6EA8A3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6"/>
            <a:ext cx="10081350" cy="226591"/>
          </a:xfrm>
        </p:spPr>
        <p:txBody>
          <a:bodyPr/>
          <a:lstStyle/>
          <a:p>
            <a:r>
              <a:rPr lang="ru-RU" dirty="0"/>
              <a:t>Презентация </a:t>
            </a:r>
            <a:r>
              <a:rPr lang="ru-RU" dirty="0" err="1"/>
              <a:t>стартап</a:t>
            </a:r>
            <a:r>
              <a:rPr lang="ru-RU" dirty="0"/>
              <a:t>-проекта. Руководство • Образцы слайдов</a:t>
            </a:r>
            <a:endParaRPr lang="en-US" dirty="0"/>
          </a:p>
        </p:txBody>
      </p:sp>
      <p:sp>
        <p:nvSpPr>
          <p:cNvPr id="26" name="Freeform 5">
            <a:extLst>
              <a:ext uri="{FF2B5EF4-FFF2-40B4-BE49-F238E27FC236}">
                <a16:creationId xmlns="" xmlns:a16="http://schemas.microsoft.com/office/drawing/2014/main" id="{DAC980B0-8C4D-5449-9E83-A38D9E11DE7B}"/>
              </a:ext>
            </a:extLst>
          </p:cNvPr>
          <p:cNvSpPr>
            <a:spLocks noChangeAspect="1"/>
          </p:cNvSpPr>
          <p:nvPr/>
        </p:nvSpPr>
        <p:spPr bwMode="auto">
          <a:xfrm>
            <a:off x="10261041" y="1012758"/>
            <a:ext cx="359893" cy="360000"/>
          </a:xfrm>
          <a:prstGeom prst="ellipse">
            <a:avLst/>
          </a:prstGeom>
          <a:noFill/>
          <a:ln w="9525">
            <a:solidFill>
              <a:schemeClr val="accent1"/>
            </a:solidFill>
            <a:miter lim="400000"/>
          </a:ln>
        </p:spPr>
        <p:txBody>
          <a:bodyPr rot="0" spcFirstLastPara="0" vertOverflow="overflow" horzOverflow="overflow" vert="horz" wrap="square" lIns="71437" tIns="71437" rIns="71437" bIns="71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sz="1600" dirty="0">
              <a:solidFill>
                <a:schemeClr val="accent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FFE3A59-75B6-944A-8266-3DBD65B5F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22" y="3506004"/>
            <a:ext cx="2877280" cy="1618530"/>
          </a:xfrm>
          <a:prstGeom prst="rect">
            <a:avLst/>
          </a:prstGeom>
          <a:ln w="3175" cap="sq">
            <a:solidFill>
              <a:schemeClr val="bg1">
                <a:lumMod val="75000"/>
              </a:schemeClr>
            </a:solidFill>
            <a:miter lim="800000"/>
          </a:ln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4F0A8EC-6079-FF49-B783-FE1A10E1F9EB}"/>
              </a:ext>
            </a:extLst>
          </p:cNvPr>
          <p:cNvSpPr/>
          <p:nvPr/>
        </p:nvSpPr>
        <p:spPr>
          <a:xfrm>
            <a:off x="719999" y="5218636"/>
            <a:ext cx="423396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Все сторонние торговые марки и логотипы, использованные в данной презентации, являются собственностью их владельцев и использованы исключительно в целях идентификации без каких-либо рекомендаций. 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anose="020B0502040204020203" pitchFamily="34" charset="0"/>
              <a:cs typeface="Segoe UI Semilight" panose="020B0502040204020203" pitchFamily="34" charset="0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="" xmlns:a16="http://schemas.microsoft.com/office/drawing/2014/main" id="{08DCF7E2-3673-224E-9E6C-8EF6D56294E8}"/>
              </a:ext>
            </a:extLst>
          </p:cNvPr>
          <p:cNvSpPr txBox="1">
            <a:spLocks/>
          </p:cNvSpPr>
          <p:nvPr/>
        </p:nvSpPr>
        <p:spPr>
          <a:xfrm>
            <a:off x="720000" y="2072922"/>
            <a:ext cx="3640503" cy="2139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68217" indent="-268217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13818" indent="-306910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2133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77802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19170" indent="-302676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463003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Если у вас сильная команда, начните с нее</a:t>
            </a:r>
            <a:r>
              <a:rPr lang="en-US" sz="1000" dirty="0">
                <a:solidFill>
                  <a:schemeClr val="tx1"/>
                </a:solidFill>
              </a:rPr>
              <a:t>:</a:t>
            </a: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Более 1 учредителя</a:t>
            </a: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Обширный опыт в различных сферах: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бизнес / технологии / финансы / маркетинг</a:t>
            </a: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Обобщите свои преимущества в 2 строках: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опыт (сколько лет), основные навыки, компании,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в которых вы работали</a:t>
            </a:r>
            <a:endParaRPr lang="en-US" sz="1000" dirty="0">
              <a:solidFill>
                <a:schemeClr val="tx1"/>
              </a:solidFill>
            </a:endParaRP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Укажите консультантов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.AppleSystemUIFont"/>
              <a:buChar char="−"/>
            </a:pPr>
            <a:r>
              <a:rPr lang="ru-RU" sz="1000" dirty="0">
                <a:solidFill>
                  <a:schemeClr val="tx1"/>
                </a:solidFill>
              </a:rPr>
              <a:t>Добавьте фотографии, по возможности охарактеризуйте корпоративную культуру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Если нет, переместите данный слайд в конец презентации (перед разделом «Запрос»)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4331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90180-8F11-724C-A530-626CB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E45E06-E739-FF4C-AF8D-F5DCAE4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70559-2CA5-334A-9983-8F6EA8A3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6"/>
            <a:ext cx="10081350" cy="226591"/>
          </a:xfrm>
        </p:spPr>
        <p:txBody>
          <a:bodyPr/>
          <a:lstStyle/>
          <a:p>
            <a:r>
              <a:rPr lang="ru-RU" dirty="0"/>
              <a:t>Презентация </a:t>
            </a:r>
            <a:r>
              <a:rPr lang="ru-RU" dirty="0" err="1"/>
              <a:t>стартап</a:t>
            </a:r>
            <a:r>
              <a:rPr lang="ru-RU" dirty="0"/>
              <a:t>-проекта. Руководство • Образцы слайдов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11FAE5-11A7-2941-BC2B-692715FF4E8F}"/>
              </a:ext>
            </a:extLst>
          </p:cNvPr>
          <p:cNvGrpSpPr/>
          <p:nvPr/>
        </p:nvGrpSpPr>
        <p:grpSpPr>
          <a:xfrm>
            <a:off x="720000" y="2072922"/>
            <a:ext cx="3211920" cy="1554272"/>
            <a:chOff x="720000" y="3138635"/>
            <a:chExt cx="3211920" cy="1554272"/>
          </a:xfrm>
        </p:grpSpPr>
        <p:sp>
          <p:nvSpPr>
            <p:cNvPr id="18" name="Content Placeholder 5">
              <a:extLst>
                <a:ext uri="{FF2B5EF4-FFF2-40B4-BE49-F238E27FC236}">
                  <a16:creationId xmlns="" xmlns:a16="http://schemas.microsoft.com/office/drawing/2014/main" id="{2B60344F-CFFD-964E-8C0A-301C90946064}"/>
                </a:ext>
              </a:extLst>
            </p:cNvPr>
            <p:cNvSpPr txBox="1">
              <a:spLocks/>
            </p:cNvSpPr>
            <p:nvPr/>
          </p:nvSpPr>
          <p:spPr>
            <a:xfrm>
              <a:off x="720000" y="3138635"/>
              <a:ext cx="3211920" cy="15542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68217" indent="-268217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lang="en-US" sz="2400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13818" indent="-306910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–"/>
                <a:defRPr lang="en-US" sz="2133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877802" indent="-232828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•"/>
                <a:defRPr lang="en-US" sz="1867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219170" indent="-302676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–"/>
                <a:defRPr lang="en-US" sz="1867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463003" indent="-232828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•"/>
                <a:defRPr lang="en-US" sz="1867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По существу и простыми словами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Количественная оценка: насколько велика эта проблема? Она носит локальный или глобальный характер? 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30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Данные, подкрепленные надежными источниками или обширными исследованиями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</a:p>
            <a:p>
              <a:pPr marL="0" indent="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1000" dirty="0">
                  <a:solidFill>
                    <a:schemeClr val="accent5"/>
                  </a:solidFill>
                </a:rPr>
                <a:t>Это не ваше мнение и не мнение ваших друзей,</a:t>
              </a:r>
              <a:br>
                <a:rPr lang="ru-RU" sz="1000" dirty="0">
                  <a:solidFill>
                    <a:schemeClr val="accent5"/>
                  </a:solidFill>
                </a:rPr>
              </a:br>
              <a:r>
                <a:rPr lang="ru-RU" sz="1000" dirty="0">
                  <a:solidFill>
                    <a:schemeClr val="accent5"/>
                  </a:solidFill>
                </a:rPr>
                <a:t>это то, о чем свидетельствуют данные анализа рынка. 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7786D763-3B6C-7B43-B898-196D90CD060A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4215273"/>
              <a:ext cx="721450" cy="0"/>
            </a:xfrm>
            <a:prstGeom prst="line">
              <a:avLst/>
            </a:prstGeom>
            <a:ln w="9525" cap="sq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255D6BB3-C771-E44D-BF0C-D960CFBEEF5B}"/>
              </a:ext>
            </a:extLst>
          </p:cNvPr>
          <p:cNvSpPr>
            <a:spLocks noChangeAspect="1"/>
          </p:cNvSpPr>
          <p:nvPr/>
        </p:nvSpPr>
        <p:spPr bwMode="auto">
          <a:xfrm>
            <a:off x="10261041" y="1012758"/>
            <a:ext cx="359893" cy="360000"/>
          </a:xfrm>
          <a:prstGeom prst="ellipse">
            <a:avLst/>
          </a:prstGeom>
          <a:noFill/>
          <a:ln w="9525">
            <a:solidFill>
              <a:schemeClr val="accent1"/>
            </a:solidFill>
            <a:miter lim="400000"/>
          </a:ln>
        </p:spPr>
        <p:txBody>
          <a:bodyPr rot="0" spcFirstLastPara="0" vertOverflow="overflow" horzOverflow="overflow" vert="horz" wrap="square" lIns="71437" tIns="71437" rIns="71437" bIns="71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sz="1600" dirty="0">
              <a:solidFill>
                <a:schemeClr val="accent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AA42F18-671A-5249-AF31-8557D26A2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01" y="2072922"/>
            <a:ext cx="3698421" cy="2080439"/>
          </a:xfrm>
          <a:prstGeom prst="rect">
            <a:avLst/>
          </a:prstGeom>
          <a:ln w="3175" cap="sq">
            <a:solidFill>
              <a:schemeClr val="bg1">
                <a:lumMod val="75000"/>
              </a:schemeClr>
            </a:solidFill>
            <a:miter lim="800000"/>
          </a:ln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11EB451-7C33-9846-8DA6-64C86047E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22" y="3506004"/>
            <a:ext cx="2877281" cy="1618531"/>
          </a:xfrm>
          <a:prstGeom prst="rect">
            <a:avLst/>
          </a:prstGeom>
          <a:ln w="3175" cap="sq">
            <a:solidFill>
              <a:schemeClr val="bg1">
                <a:lumMod val="7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513040483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90180-8F11-724C-A530-626CB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E45E06-E739-FF4C-AF8D-F5DCAE4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70559-2CA5-334A-9983-8F6EA8A3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6"/>
            <a:ext cx="10081350" cy="226591"/>
          </a:xfrm>
        </p:spPr>
        <p:txBody>
          <a:bodyPr/>
          <a:lstStyle/>
          <a:p>
            <a:r>
              <a:rPr lang="ru-RU" dirty="0"/>
              <a:t>Презентация </a:t>
            </a:r>
            <a:r>
              <a:rPr lang="ru-RU" dirty="0" err="1"/>
              <a:t>стартап</a:t>
            </a:r>
            <a:r>
              <a:rPr lang="ru-RU" dirty="0"/>
              <a:t>-проекта. Руководство • Образцы слайдов</a:t>
            </a:r>
            <a:endParaRPr lang="en-U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="" xmlns:a16="http://schemas.microsoft.com/office/drawing/2014/main" id="{2B60344F-CFFD-964E-8C0A-301C90946064}"/>
              </a:ext>
            </a:extLst>
          </p:cNvPr>
          <p:cNvSpPr txBox="1">
            <a:spLocks/>
          </p:cNvSpPr>
          <p:nvPr/>
        </p:nvSpPr>
        <p:spPr>
          <a:xfrm>
            <a:off x="346513" y="2223229"/>
            <a:ext cx="3932702" cy="233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68217" indent="-268217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13818" indent="-306910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2133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77802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19170" indent="-302676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lang="en-US" sz="18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463003" indent="-232828" algn="l" defTabSz="121917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.AppleSystemUIFont"/>
              <a:buChar char="−"/>
            </a:pPr>
            <a:r>
              <a:rPr lang="ru-RU" sz="1000" dirty="0" smtClean="0">
                <a:solidFill>
                  <a:schemeClr val="tx1"/>
                </a:solidFill>
              </a:rPr>
              <a:t>Ключевые моменты в продуктовом предложении. Что заставит покупателей к вам вернуться?</a:t>
            </a: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.AppleSystemUIFont"/>
              <a:buChar char="−"/>
            </a:pPr>
            <a:r>
              <a:rPr lang="ru-RU" sz="1000" dirty="0" smtClean="0">
                <a:solidFill>
                  <a:schemeClr val="tx1"/>
                </a:solidFill>
              </a:rPr>
              <a:t>В одну строку: Что это? Кто этим воспользуется? Почему это предложение лучше существующих?</a:t>
            </a: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.AppleSystemUIFont"/>
              <a:buChar char="−"/>
            </a:pPr>
            <a:r>
              <a:rPr lang="ru-RU" sz="1000" dirty="0" smtClean="0">
                <a:solidFill>
                  <a:schemeClr val="tx1"/>
                </a:solidFill>
              </a:rPr>
              <a:t>Покажите на картинках как это работает: иллюстрации / инструментарий / видео (1 мин макс)</a:t>
            </a: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.AppleSystemUIFont"/>
              <a:buChar char="−"/>
            </a:pPr>
            <a:r>
              <a:rPr lang="ru-RU" sz="1000" dirty="0" smtClean="0">
                <a:solidFill>
                  <a:schemeClr val="tx1"/>
                </a:solidFill>
              </a:rPr>
              <a:t>Посмотрите глазами клиента: аудитория должна почувствовать себя в роли потребителя</a:t>
            </a: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.AppleSystemUIFont"/>
              <a:buChar char="−"/>
            </a:pPr>
            <a:endParaRPr lang="ru-RU" sz="1000" dirty="0">
              <a:solidFill>
                <a:schemeClr val="tx1"/>
              </a:solidFill>
            </a:endParaRPr>
          </a:p>
          <a:p>
            <a:pPr marL="158400" lvl="1" indent="-158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.AppleSystemUIFont"/>
              <a:buChar char="−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ru-RU" sz="1000" dirty="0" smtClean="0">
              <a:solidFill>
                <a:schemeClr val="accent5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 smtClean="0">
                <a:solidFill>
                  <a:schemeClr val="accent5"/>
                </a:solidFill>
              </a:rPr>
              <a:t>Нужно базироваться не на своем мнении или мнении друзей, а на рыночных данных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128729AC-6586-0F4E-89EB-50A9257F6FDD}"/>
              </a:ext>
            </a:extLst>
          </p:cNvPr>
          <p:cNvCxnSpPr>
            <a:cxnSpLocks/>
          </p:cNvCxnSpPr>
          <p:nvPr/>
        </p:nvCxnSpPr>
        <p:spPr>
          <a:xfrm>
            <a:off x="359274" y="3738901"/>
            <a:ext cx="721450" cy="0"/>
          </a:xfrm>
          <a:prstGeom prst="line">
            <a:avLst/>
          </a:prstGeom>
          <a:ln w="9525" cap="sq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6B3AD06C-95DE-284F-9851-546CD709984D}"/>
              </a:ext>
            </a:extLst>
          </p:cNvPr>
          <p:cNvSpPr>
            <a:spLocks noChangeAspect="1"/>
          </p:cNvSpPr>
          <p:nvPr/>
        </p:nvSpPr>
        <p:spPr bwMode="auto">
          <a:xfrm>
            <a:off x="10261041" y="1012758"/>
            <a:ext cx="359893" cy="360000"/>
          </a:xfrm>
          <a:prstGeom prst="ellipse">
            <a:avLst/>
          </a:prstGeom>
          <a:noFill/>
          <a:ln w="9525">
            <a:solidFill>
              <a:schemeClr val="accent1"/>
            </a:solidFill>
            <a:miter lim="400000"/>
          </a:ln>
        </p:spPr>
        <p:txBody>
          <a:bodyPr rot="0" spcFirstLastPara="0" vertOverflow="overflow" horzOverflow="overflow" vert="horz" wrap="square" lIns="71437" tIns="71437" rIns="71437" bIns="71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ru-RU" sz="1600" dirty="0">
              <a:solidFill>
                <a:schemeClr val="accent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56B1B69-17F0-FE4E-BC47-82A3F7BF0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02" y="2072922"/>
            <a:ext cx="3698419" cy="2080438"/>
          </a:xfrm>
          <a:prstGeom prst="rect">
            <a:avLst/>
          </a:prstGeom>
          <a:ln w="3175" cap="sq">
            <a:solidFill>
              <a:schemeClr val="bg1">
                <a:lumMod val="75000"/>
              </a:schemeClr>
            </a:solidFill>
            <a:miter lim="800000"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9BF92BF-AF16-4849-9E9E-00D974762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22" y="3506004"/>
            <a:ext cx="2877280" cy="1618530"/>
          </a:xfrm>
          <a:prstGeom prst="rect">
            <a:avLst/>
          </a:prstGeom>
          <a:ln w="3175" cap="sq">
            <a:solidFill>
              <a:schemeClr val="bg1">
                <a:lumMod val="7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585197476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90180-8F11-724C-A530-626CB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Целевой рынок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E45E06-E739-FF4C-AF8D-F5DCAE4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70559-2CA5-334A-9983-8F6EA8A3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6"/>
            <a:ext cx="10081350" cy="226591"/>
          </a:xfrm>
        </p:spPr>
        <p:txBody>
          <a:bodyPr/>
          <a:lstStyle/>
          <a:p>
            <a:r>
              <a:rPr lang="ru-RU" dirty="0"/>
              <a:t>Презентация </a:t>
            </a:r>
            <a:r>
              <a:rPr lang="ru-RU" dirty="0" err="1"/>
              <a:t>стартап</a:t>
            </a:r>
            <a:r>
              <a:rPr lang="ru-RU" dirty="0"/>
              <a:t>-проекта. Руководство • Образцы слайдов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24458A76-D912-5140-BB43-6E9F7FE029BB}"/>
              </a:ext>
            </a:extLst>
          </p:cNvPr>
          <p:cNvSpPr>
            <a:spLocks noChangeAspect="1"/>
          </p:cNvSpPr>
          <p:nvPr/>
        </p:nvSpPr>
        <p:spPr bwMode="auto">
          <a:xfrm>
            <a:off x="10261041" y="1012758"/>
            <a:ext cx="359893" cy="360000"/>
          </a:xfrm>
          <a:prstGeom prst="ellipse">
            <a:avLst/>
          </a:prstGeom>
          <a:noFill/>
          <a:ln w="9525">
            <a:solidFill>
              <a:schemeClr val="accent1"/>
            </a:solidFill>
            <a:miter lim="400000"/>
          </a:ln>
        </p:spPr>
        <p:txBody>
          <a:bodyPr rot="0" spcFirstLastPara="0" vertOverflow="overflow" horzOverflow="overflow" vert="horz" wrap="square" lIns="71437" tIns="71437" rIns="71437" bIns="71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ru-RU" sz="1600" dirty="0">
              <a:solidFill>
                <a:schemeClr val="accent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605245C-ED9F-9E4F-AFB0-D51705632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35" y="2074160"/>
            <a:ext cx="5424887" cy="305161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grpSp>
        <p:nvGrpSpPr>
          <p:cNvPr id="5" name="Group 14">
            <a:extLst>
              <a:ext uri="{FF2B5EF4-FFF2-40B4-BE49-F238E27FC236}">
                <a16:creationId xmlns="" xmlns:a16="http://schemas.microsoft.com/office/drawing/2014/main" id="{BD58CEF3-6A7D-FE49-A909-A83F05BDE554}"/>
              </a:ext>
            </a:extLst>
          </p:cNvPr>
          <p:cNvGrpSpPr/>
          <p:nvPr/>
        </p:nvGrpSpPr>
        <p:grpSpPr>
          <a:xfrm>
            <a:off x="719999" y="2072921"/>
            <a:ext cx="3077203" cy="1106214"/>
            <a:chOff x="719999" y="3138636"/>
            <a:chExt cx="3077203" cy="1041328"/>
          </a:xfrm>
        </p:grpSpPr>
        <p:sp>
          <p:nvSpPr>
            <p:cNvPr id="16" name="Content Placeholder 5">
              <a:extLst>
                <a:ext uri="{FF2B5EF4-FFF2-40B4-BE49-F238E27FC236}">
                  <a16:creationId xmlns="" xmlns:a16="http://schemas.microsoft.com/office/drawing/2014/main" id="{B07D9BFE-61F9-FF47-A6C7-48F113EB31F8}"/>
                </a:ext>
              </a:extLst>
            </p:cNvPr>
            <p:cNvSpPr txBox="1">
              <a:spLocks/>
            </p:cNvSpPr>
            <p:nvPr/>
          </p:nvSpPr>
          <p:spPr>
            <a:xfrm>
              <a:off x="719999" y="3138636"/>
              <a:ext cx="3077203" cy="10413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68217" indent="-268217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lang="en-US" sz="2400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13818" indent="-306910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–"/>
                <a:defRPr lang="en-US" sz="2133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877802" indent="-232828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•"/>
                <a:defRPr lang="en-US" sz="1867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219170" indent="-302676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–"/>
                <a:defRPr lang="en-US" sz="1867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463003" indent="-232828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•"/>
                <a:defRPr lang="en-US" sz="1867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 smtClean="0">
                  <a:solidFill>
                    <a:schemeClr val="tx1"/>
                  </a:solidFill>
                </a:rPr>
                <a:t>Целевой рынок, </a:t>
              </a:r>
              <a:r>
                <a:rPr lang="en-US" sz="1000" dirty="0" smtClean="0">
                  <a:solidFill>
                    <a:schemeClr val="tx1"/>
                  </a:solidFill>
                </a:rPr>
                <a:t>$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 smtClean="0">
                  <a:solidFill>
                    <a:schemeClr val="tx1"/>
                  </a:solidFill>
                </a:rPr>
                <a:t>Целевая доля на рынке: какая, почему и когда достигнете ее.</a:t>
              </a:r>
              <a:endParaRPr lang="en-US" sz="1000" dirty="0" smtClean="0">
                <a:solidFill>
                  <a:schemeClr val="tx1"/>
                </a:solidFill>
              </a:endParaRP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 smtClean="0">
                  <a:solidFill>
                    <a:schemeClr val="tx1"/>
                  </a:solidFill>
                </a:rPr>
                <a:t>Различие </a:t>
              </a:r>
              <a:r>
                <a:rPr lang="ru-RU" sz="1000" dirty="0">
                  <a:solidFill>
                    <a:schemeClr val="tx1"/>
                  </a:solidFill>
                </a:rPr>
                <a:t>между </a:t>
              </a:r>
              <a:r>
                <a:rPr lang="en-US" sz="1000" dirty="0">
                  <a:solidFill>
                    <a:schemeClr val="tx1"/>
                  </a:solidFill>
                </a:rPr>
                <a:t>B2B </a:t>
              </a:r>
              <a:r>
                <a:rPr lang="ru-RU" sz="1000" dirty="0">
                  <a:solidFill>
                    <a:schemeClr val="tx1"/>
                  </a:solidFill>
                </a:rPr>
                <a:t>и </a:t>
              </a:r>
              <a:r>
                <a:rPr lang="en-US" sz="1000" dirty="0">
                  <a:solidFill>
                    <a:schemeClr val="tx1"/>
                  </a:solidFill>
                </a:rPr>
                <a:t>B2C, </a:t>
              </a:r>
              <a:r>
                <a:rPr lang="ru-RU" sz="1000" dirty="0">
                  <a:solidFill>
                    <a:schemeClr val="tx1"/>
                  </a:solidFill>
                </a:rPr>
                <a:t>если применимо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30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Можно объединить с данными по размеру рынка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</a:p>
            <a:p>
              <a:pPr marL="0" indent="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1000" dirty="0">
                  <a:solidFill>
                    <a:schemeClr val="accent5"/>
                  </a:solidFill>
                </a:rPr>
                <a:t>Какой аналитической информацией вы располагаете? Тенденции? Потребительское поведение?</a:t>
              </a:r>
              <a:endParaRPr lang="en-US" sz="1000" dirty="0">
                <a:solidFill>
                  <a:schemeClr val="accent5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E953546A-5F69-6941-96B0-92BB9670F89A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4076301"/>
              <a:ext cx="721450" cy="0"/>
            </a:xfrm>
            <a:prstGeom prst="line">
              <a:avLst/>
            </a:prstGeom>
            <a:ln w="9525" cap="sq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5701783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90180-8F11-724C-A530-626CB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Конкуренция / уникальное предложение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E45E06-E739-FF4C-AF8D-F5DCAE4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70559-2CA5-334A-9983-8F6EA8A3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6"/>
            <a:ext cx="10081350" cy="226591"/>
          </a:xfrm>
        </p:spPr>
        <p:txBody>
          <a:bodyPr/>
          <a:lstStyle/>
          <a:p>
            <a:r>
              <a:rPr lang="ru-RU" dirty="0"/>
              <a:t>Презентация </a:t>
            </a:r>
            <a:r>
              <a:rPr lang="ru-RU" dirty="0" err="1"/>
              <a:t>стартап</a:t>
            </a:r>
            <a:r>
              <a:rPr lang="ru-RU" dirty="0"/>
              <a:t>-проекта. Руководство • Образцы слайдов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759384D5-BB0A-7549-84DC-B8994B3CBAFF}"/>
              </a:ext>
            </a:extLst>
          </p:cNvPr>
          <p:cNvSpPr>
            <a:spLocks noChangeAspect="1"/>
          </p:cNvSpPr>
          <p:nvPr/>
        </p:nvSpPr>
        <p:spPr bwMode="auto">
          <a:xfrm>
            <a:off x="10261041" y="1012758"/>
            <a:ext cx="359893" cy="360000"/>
          </a:xfrm>
          <a:prstGeom prst="ellipse">
            <a:avLst/>
          </a:prstGeom>
          <a:noFill/>
          <a:ln w="9525">
            <a:solidFill>
              <a:schemeClr val="accent1"/>
            </a:solidFill>
            <a:miter lim="400000"/>
          </a:ln>
        </p:spPr>
        <p:txBody>
          <a:bodyPr rot="0" spcFirstLastPara="0" vertOverflow="overflow" horzOverflow="overflow" vert="horz" wrap="square" lIns="71437" tIns="71437" rIns="71437" bIns="71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1600" dirty="0">
              <a:solidFill>
                <a:schemeClr val="accent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C8CA819-AA08-D548-A1D5-F3B29AB50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02" y="2072922"/>
            <a:ext cx="3698419" cy="2080438"/>
          </a:xfrm>
          <a:prstGeom prst="rect">
            <a:avLst/>
          </a:prstGeom>
          <a:ln w="3175" cap="sq">
            <a:solidFill>
              <a:schemeClr val="bg1">
                <a:lumMod val="75000"/>
              </a:schemeClr>
            </a:solidFill>
            <a:miter lim="800000"/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E856A77-E1B9-A243-8B56-8BA7621B8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22" y="3506004"/>
            <a:ext cx="2877280" cy="1618530"/>
          </a:xfrm>
          <a:prstGeom prst="rect">
            <a:avLst/>
          </a:prstGeom>
          <a:ln w="3175" cap="sq">
            <a:solidFill>
              <a:schemeClr val="bg1">
                <a:lumMod val="75000"/>
              </a:schemeClr>
            </a:solidFill>
            <a:miter lim="800000"/>
          </a:ln>
        </p:spPr>
      </p:pic>
      <p:grpSp>
        <p:nvGrpSpPr>
          <p:cNvPr id="5" name="Group 16">
            <a:extLst>
              <a:ext uri="{FF2B5EF4-FFF2-40B4-BE49-F238E27FC236}">
                <a16:creationId xmlns="" xmlns:a16="http://schemas.microsoft.com/office/drawing/2014/main" id="{2574E2AD-E945-BA47-9425-4C77C5D23F43}"/>
              </a:ext>
            </a:extLst>
          </p:cNvPr>
          <p:cNvGrpSpPr/>
          <p:nvPr/>
        </p:nvGrpSpPr>
        <p:grpSpPr>
          <a:xfrm>
            <a:off x="720000" y="2072922"/>
            <a:ext cx="3331492" cy="1277273"/>
            <a:chOff x="720000" y="3138635"/>
            <a:chExt cx="3331492" cy="1277273"/>
          </a:xfrm>
        </p:grpSpPr>
        <p:sp>
          <p:nvSpPr>
            <p:cNvPr id="22" name="Content Placeholder 5">
              <a:extLst>
                <a:ext uri="{FF2B5EF4-FFF2-40B4-BE49-F238E27FC236}">
                  <a16:creationId xmlns="" xmlns:a16="http://schemas.microsoft.com/office/drawing/2014/main" id="{0748BD90-CBC1-1148-B8B6-84F0DC56AFED}"/>
                </a:ext>
              </a:extLst>
            </p:cNvPr>
            <p:cNvSpPr txBox="1">
              <a:spLocks/>
            </p:cNvSpPr>
            <p:nvPr/>
          </p:nvSpPr>
          <p:spPr>
            <a:xfrm>
              <a:off x="720000" y="3138635"/>
              <a:ext cx="3331492" cy="12772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68217" indent="-268217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lang="en-US" sz="2400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13818" indent="-306910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–"/>
                <a:defRPr lang="en-US" sz="2133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877802" indent="-232828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•"/>
                <a:defRPr lang="en-US" sz="1867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219170" indent="-302676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–"/>
                <a:defRPr lang="en-US" sz="1867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463003" indent="-232828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•"/>
                <a:defRPr lang="en-US" sz="1867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Основные конкуренты, у которых вы планируете</a:t>
              </a:r>
              <a:br>
                <a:rPr lang="ru-RU" sz="1000" dirty="0">
                  <a:solidFill>
                    <a:schemeClr val="tx1"/>
                  </a:solidFill>
                </a:rPr>
              </a:br>
              <a:r>
                <a:rPr lang="ru-RU" sz="1000" dirty="0">
                  <a:solidFill>
                    <a:schemeClr val="tx1"/>
                  </a:solidFill>
                </a:rPr>
                <a:t>отнять долю рынка 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 err="1">
                  <a:solidFill>
                    <a:schemeClr val="tx1"/>
                  </a:solidFill>
                </a:rPr>
                <a:t>Знайте</a:t>
              </a:r>
              <a:r>
                <a:rPr lang="ru-RU" sz="1000" dirty="0">
                  <a:solidFill>
                    <a:schemeClr val="tx1"/>
                  </a:solidFill>
                </a:rPr>
                <a:t> всех своих конкурентов и все о них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30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Ваше ключевое отличие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marL="0" lvl="1" indent="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1000" dirty="0">
                  <a:solidFill>
                    <a:schemeClr val="accent5"/>
                  </a:solidFill>
                </a:rPr>
                <a:t>Ваше конкурентное преимущество — это что-то необходимое или просто приятное дополнение?</a:t>
              </a:r>
              <a:endParaRPr lang="en-US" sz="1000" dirty="0">
                <a:solidFill>
                  <a:schemeClr val="accent5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18A31CA7-008D-E249-9948-650410715FC2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3979459"/>
              <a:ext cx="721450" cy="0"/>
            </a:xfrm>
            <a:prstGeom prst="line">
              <a:avLst/>
            </a:prstGeom>
            <a:ln w="9525" cap="sq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7649141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90180-8F11-724C-A530-626CB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Бизнес-модель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E45E06-E739-FF4C-AF8D-F5DCAE4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70559-2CA5-334A-9983-8F6EA8A3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6"/>
            <a:ext cx="10081350" cy="226591"/>
          </a:xfrm>
        </p:spPr>
        <p:txBody>
          <a:bodyPr/>
          <a:lstStyle/>
          <a:p>
            <a:r>
              <a:rPr lang="ru-RU" dirty="0"/>
              <a:t>Презентация </a:t>
            </a:r>
            <a:r>
              <a:rPr lang="ru-RU" dirty="0" err="1"/>
              <a:t>стартап</a:t>
            </a:r>
            <a:r>
              <a:rPr lang="ru-RU" dirty="0"/>
              <a:t>-проекта. Руководство • Образцы слайдов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81DBD5C6-4F20-3342-B37F-26D0CEFD03D5}"/>
              </a:ext>
            </a:extLst>
          </p:cNvPr>
          <p:cNvSpPr>
            <a:spLocks noChangeAspect="1"/>
          </p:cNvSpPr>
          <p:nvPr/>
        </p:nvSpPr>
        <p:spPr bwMode="auto">
          <a:xfrm>
            <a:off x="10261041" y="1012758"/>
            <a:ext cx="359893" cy="360000"/>
          </a:xfrm>
          <a:prstGeom prst="ellipse">
            <a:avLst/>
          </a:prstGeom>
          <a:noFill/>
          <a:ln w="9525">
            <a:solidFill>
              <a:schemeClr val="accent1"/>
            </a:solidFill>
            <a:miter lim="400000"/>
          </a:ln>
        </p:spPr>
        <p:txBody>
          <a:bodyPr rot="0" spcFirstLastPara="0" vertOverflow="overflow" horzOverflow="overflow" vert="horz" wrap="square" lIns="71437" tIns="71437" rIns="71437" bIns="71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ru-RU" sz="1600" dirty="0">
              <a:solidFill>
                <a:schemeClr val="accent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C52306-4E9F-2744-A620-FD8F1E6DC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36" y="2074160"/>
            <a:ext cx="5424885" cy="305161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grpSp>
        <p:nvGrpSpPr>
          <p:cNvPr id="5" name="Group 14">
            <a:extLst>
              <a:ext uri="{FF2B5EF4-FFF2-40B4-BE49-F238E27FC236}">
                <a16:creationId xmlns="" xmlns:a16="http://schemas.microsoft.com/office/drawing/2014/main" id="{69DF44BA-0EDC-8F4B-B48A-6CEFC87AD8D0}"/>
              </a:ext>
            </a:extLst>
          </p:cNvPr>
          <p:cNvGrpSpPr/>
          <p:nvPr/>
        </p:nvGrpSpPr>
        <p:grpSpPr>
          <a:xfrm>
            <a:off x="720000" y="1998493"/>
            <a:ext cx="3204537" cy="2369880"/>
            <a:chOff x="720000" y="3138635"/>
            <a:chExt cx="3204537" cy="2369880"/>
          </a:xfrm>
        </p:grpSpPr>
        <p:sp>
          <p:nvSpPr>
            <p:cNvPr id="16" name="Content Placeholder 5">
              <a:extLst>
                <a:ext uri="{FF2B5EF4-FFF2-40B4-BE49-F238E27FC236}">
                  <a16:creationId xmlns="" xmlns:a16="http://schemas.microsoft.com/office/drawing/2014/main" id="{A6959269-3703-1B40-BF33-1BEB541FED8A}"/>
                </a:ext>
              </a:extLst>
            </p:cNvPr>
            <p:cNvSpPr txBox="1">
              <a:spLocks/>
            </p:cNvSpPr>
            <p:nvPr/>
          </p:nvSpPr>
          <p:spPr>
            <a:xfrm>
              <a:off x="720000" y="3138635"/>
              <a:ext cx="3204537" cy="23698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68217" indent="-268217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lang="en-US" sz="2400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13818" indent="-306910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–"/>
                <a:defRPr lang="en-US" sz="2133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877802" indent="-232828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•"/>
                <a:defRPr lang="en-US" sz="1867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219170" indent="-302676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–"/>
                <a:defRPr lang="en-US" sz="1867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463003" indent="-232828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•"/>
                <a:defRPr lang="en-US" sz="1867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 err="1">
                  <a:solidFill>
                    <a:schemeClr val="tx1"/>
                  </a:solidFill>
                </a:rPr>
                <a:t>Охарактеризуйте</a:t>
              </a:r>
              <a:r>
                <a:rPr lang="ru-RU" sz="1000" dirty="0">
                  <a:solidFill>
                    <a:schemeClr val="tx1"/>
                  </a:solidFill>
                </a:rPr>
                <a:t> поток(-и) своих поступлений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 err="1">
                  <a:solidFill>
                    <a:schemeClr val="tx1"/>
                  </a:solidFill>
                </a:rPr>
                <a:t>Сконцентрируйтесь</a:t>
              </a:r>
              <a:r>
                <a:rPr lang="ru-RU" sz="1000" dirty="0">
                  <a:solidFill>
                    <a:schemeClr val="tx1"/>
                  </a:solidFill>
                </a:rPr>
                <a:t> на «дойной корове», на вашем основном источнике доходов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Решите, хотите ли вы сосредоточиться на росте или на доходах (занять лидирующее положение на рынке, а потом получить финансовую выгоду</a:t>
              </a:r>
              <a:r>
                <a:rPr lang="ru-RU" sz="1000" dirty="0" smtClean="0">
                  <a:solidFill>
                    <a:schemeClr val="tx1"/>
                  </a:solidFill>
                </a:rPr>
                <a:t>?)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 smtClean="0">
                  <a:solidFill>
                    <a:schemeClr val="tx1"/>
                  </a:solidFill>
                </a:rPr>
                <a:t>Какую первую гипотезу вы хотели бы тестировать вначале и при запуске минимального продуктового предложения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endParaRPr lang="ru-RU" sz="1000" dirty="0">
                <a:solidFill>
                  <a:schemeClr val="tx1"/>
                </a:solidFill>
              </a:endParaRPr>
            </a:p>
            <a:p>
              <a:pPr marL="0" lvl="1" indent="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endParaRPr lang="ru-RU" sz="1000" dirty="0">
                <a:solidFill>
                  <a:schemeClr val="tx1"/>
                </a:solidFill>
              </a:endParaRPr>
            </a:p>
            <a:p>
              <a:pPr marL="0" indent="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1000" dirty="0" smtClean="0">
                  <a:solidFill>
                    <a:schemeClr val="accent5"/>
                  </a:solidFill>
                </a:rPr>
                <a:t>Не </a:t>
              </a:r>
              <a:r>
                <a:rPr lang="ru-RU" sz="1000" dirty="0">
                  <a:solidFill>
                    <a:schemeClr val="accent5"/>
                  </a:solidFill>
                </a:rPr>
                <a:t>вводите аудиторию в заблуждение перечислением множества потоков поступлений; сконцентрируйтесь на том, что приносит больший доход, — от этого будет зависеть ваша стратегия и планы.</a:t>
              </a:r>
              <a:endParaRPr lang="en-US" sz="1000" dirty="0">
                <a:solidFill>
                  <a:schemeClr val="accent5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E5FF14A4-43D1-574B-B5D6-EC3A59494700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4642156"/>
              <a:ext cx="721450" cy="0"/>
            </a:xfrm>
            <a:prstGeom prst="line">
              <a:avLst/>
            </a:prstGeom>
            <a:ln w="9525" cap="sq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4571515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90180-8F11-724C-A530-626CB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Запрос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E45E06-E739-FF4C-AF8D-F5DCAE4B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A0AC-921D-4240-B96C-50D45375267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70559-2CA5-334A-9983-8F6EA8A3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57726"/>
            <a:ext cx="10081350" cy="226591"/>
          </a:xfrm>
        </p:spPr>
        <p:txBody>
          <a:bodyPr/>
          <a:lstStyle/>
          <a:p>
            <a:r>
              <a:rPr lang="ru-RU" dirty="0"/>
              <a:t>Презентация </a:t>
            </a:r>
            <a:r>
              <a:rPr lang="ru-RU" dirty="0" err="1"/>
              <a:t>стартап</a:t>
            </a:r>
            <a:r>
              <a:rPr lang="ru-RU" dirty="0"/>
              <a:t>-проекта. Руководство • Образцы слайдов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B9A0EB1E-3759-0E43-AC1C-3F6DABBF6F21}"/>
              </a:ext>
            </a:extLst>
          </p:cNvPr>
          <p:cNvSpPr>
            <a:spLocks noChangeAspect="1"/>
          </p:cNvSpPr>
          <p:nvPr/>
        </p:nvSpPr>
        <p:spPr bwMode="auto">
          <a:xfrm>
            <a:off x="10261041" y="1012758"/>
            <a:ext cx="359893" cy="360000"/>
          </a:xfrm>
          <a:prstGeom prst="ellipse">
            <a:avLst/>
          </a:prstGeom>
          <a:noFill/>
          <a:ln w="9525">
            <a:solidFill>
              <a:schemeClr val="accent1"/>
            </a:solidFill>
            <a:miter lim="400000"/>
          </a:ln>
        </p:spPr>
        <p:txBody>
          <a:bodyPr rot="0" spcFirstLastPara="0" vertOverflow="overflow" horzOverflow="overflow" vert="horz" wrap="square" lIns="71437" tIns="71437" rIns="71437" bIns="71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ru-RU" sz="1600" dirty="0">
              <a:solidFill>
                <a:schemeClr val="accent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B999295-F513-7441-9548-49F25F624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36" y="2074160"/>
            <a:ext cx="5424885" cy="305161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grpSp>
        <p:nvGrpSpPr>
          <p:cNvPr id="5" name="Group 9">
            <a:extLst>
              <a:ext uri="{FF2B5EF4-FFF2-40B4-BE49-F238E27FC236}">
                <a16:creationId xmlns="" xmlns:a16="http://schemas.microsoft.com/office/drawing/2014/main" id="{E1626AAE-7294-9846-90F6-6C39DAEBE1F8}"/>
              </a:ext>
            </a:extLst>
          </p:cNvPr>
          <p:cNvGrpSpPr/>
          <p:nvPr/>
        </p:nvGrpSpPr>
        <p:grpSpPr>
          <a:xfrm>
            <a:off x="720000" y="2072922"/>
            <a:ext cx="3331492" cy="1800493"/>
            <a:chOff x="720000" y="3138635"/>
            <a:chExt cx="3331492" cy="1800493"/>
          </a:xfrm>
        </p:grpSpPr>
        <p:sp>
          <p:nvSpPr>
            <p:cNvPr id="11" name="Content Placeholder 5">
              <a:extLst>
                <a:ext uri="{FF2B5EF4-FFF2-40B4-BE49-F238E27FC236}">
                  <a16:creationId xmlns="" xmlns:a16="http://schemas.microsoft.com/office/drawing/2014/main" id="{DCB40513-BD73-4444-880C-D1F35AFDD41C}"/>
                </a:ext>
              </a:extLst>
            </p:cNvPr>
            <p:cNvSpPr txBox="1">
              <a:spLocks/>
            </p:cNvSpPr>
            <p:nvPr/>
          </p:nvSpPr>
          <p:spPr>
            <a:xfrm>
              <a:off x="720000" y="3138635"/>
              <a:ext cx="3331492" cy="18004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68217" indent="-268217" algn="l" defTabSz="1219170" rtl="0" eaLnBrk="1" latinLnBrk="0" hangingPunct="1">
                <a:lnSpc>
                  <a:spcPct val="90000"/>
                </a:lnSpc>
                <a:spcBef>
                  <a:spcPts val="1333"/>
                </a:spcBef>
                <a:buFont typeface="Arial" panose="020B0604020202020204" pitchFamily="34" charset="0"/>
                <a:buChar char="•"/>
                <a:defRPr lang="en-US" sz="2400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13818" indent="-306910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–"/>
                <a:defRPr lang="en-US" sz="2133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877802" indent="-232828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•"/>
                <a:defRPr lang="en-US" sz="1867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219170" indent="-302676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–"/>
                <a:defRPr lang="en-US" sz="1867" kern="1200" smtClean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463003" indent="-232828" algn="l" defTabSz="1219170" rtl="0" eaLnBrk="1" latinLnBrk="0" hangingPunct="1">
                <a:lnSpc>
                  <a:spcPct val="90000"/>
                </a:lnSpc>
                <a:spcBef>
                  <a:spcPts val="533"/>
                </a:spcBef>
                <a:buFont typeface="Arial" panose="020B0604020202020204" pitchFamily="34" charset="0"/>
                <a:buChar char="•"/>
                <a:defRPr lang="en-US" sz="1867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Какой объем инвестиций вам необходимо привлечь?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На что вы потратите деньги (%)? 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Какие условия? Обязательства?</a:t>
              </a:r>
            </a:p>
            <a:p>
              <a:pPr marL="158400" lvl="1" indent="-158400">
                <a:lnSpc>
                  <a:spcPct val="80000"/>
                </a:lnSpc>
                <a:spcBef>
                  <a:spcPts val="0"/>
                </a:spcBef>
                <a:spcAft>
                  <a:spcPts val="3000"/>
                </a:spcAft>
                <a:buFont typeface=".AppleSystemUIFont"/>
                <a:buChar char="−"/>
              </a:pPr>
              <a:r>
                <a:rPr lang="ru-RU" sz="1000" dirty="0">
                  <a:solidFill>
                    <a:schemeClr val="tx1"/>
                  </a:solidFill>
                </a:rPr>
                <a:t>Вы уже привлекали инвестиции в прошлом?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marL="0" indent="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1000" dirty="0">
                  <a:solidFill>
                    <a:schemeClr val="accent5"/>
                  </a:solidFill>
                </a:rPr>
                <a:t>Необязательно разглашать условия, вы можете обсудить их при личной беседе. Даже если вы не привлекаете инвестиции, завершите презентацию запросом: в</a:t>
              </a:r>
              <a:r>
                <a:rPr lang="en-US" sz="1000" dirty="0">
                  <a:solidFill>
                    <a:schemeClr val="accent5"/>
                  </a:solidFill>
                </a:rPr>
                <a:t> </a:t>
              </a:r>
              <a:r>
                <a:rPr lang="ru-RU" sz="1000" dirty="0">
                  <a:solidFill>
                    <a:schemeClr val="accent5"/>
                  </a:solidFill>
                </a:rPr>
                <a:t>отношении поддержки кураторами, консультантами, партнерами и пр.</a:t>
              </a:r>
              <a:r>
                <a:rPr lang="en-US" sz="1000" dirty="0">
                  <a:solidFill>
                    <a:schemeClr val="accent5"/>
                  </a:solidFill>
                </a:rPr>
                <a:t>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252828B-FEE7-D94F-8893-40517BA7911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4052315"/>
              <a:ext cx="760779" cy="0"/>
            </a:xfrm>
            <a:prstGeom prst="line">
              <a:avLst/>
            </a:prstGeom>
            <a:ln w="9525" cap="sq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3876592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Blank (November 2017)">
  <a:themeElements>
    <a:clrScheme name="VISA">
      <a:dk1>
        <a:srgbClr val="1E1E1E"/>
      </a:dk1>
      <a:lt1>
        <a:srgbClr val="FFFFFF"/>
      </a:lt1>
      <a:dk2>
        <a:srgbClr val="1E1E1E"/>
      </a:dk2>
      <a:lt2>
        <a:srgbClr val="F8F8F8"/>
      </a:lt2>
      <a:accent1>
        <a:srgbClr val="1A1F71"/>
      </a:accent1>
      <a:accent2>
        <a:srgbClr val="F7B600"/>
      </a:accent2>
      <a:accent3>
        <a:srgbClr val="5C5C5C"/>
      </a:accent3>
      <a:accent4>
        <a:srgbClr val="003EA9"/>
      </a:accent4>
      <a:accent5>
        <a:srgbClr val="EF8300"/>
      </a:accent5>
      <a:accent6>
        <a:srgbClr val="FFD700"/>
      </a:accent6>
      <a:hlink>
        <a:srgbClr val="1A1F71"/>
      </a:hlink>
      <a:folHlink>
        <a:srgbClr val="7030A0"/>
      </a:folHlink>
    </a:clrScheme>
    <a:fontScheme name="Segoe UI Light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9F9F9"/>
        </a:solidFill>
        <a:ln w="3175" cap="sq">
          <a:solidFill>
            <a:schemeClr val="bg1">
              <a:lumMod val="75000"/>
            </a:schemeClr>
          </a:solidFill>
          <a:miter lim="400000"/>
        </a:ln>
      </a:spPr>
      <a:bodyPr lIns="71437" tIns="71437" rIns="71437" bIns="71437" rtlCol="0" anchor="ctr"/>
      <a:lstStyle>
        <a:defPPr algn="l">
          <a:defRPr sz="1000" dirty="0">
            <a:solidFill>
              <a:srgbClr val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spDef>
    <a:lnDef>
      <a:spPr>
        <a:ln w="3175" cap="sq">
          <a:solidFill>
            <a:schemeClr val="bg1">
              <a:lumMod val="75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 marL="0" indent="0" algn="l">
          <a:spcBef>
            <a:spcPts val="0"/>
          </a:spcBef>
          <a:buFont typeface="Arial" pitchFamily="34" charset="0"/>
          <a:buNone/>
          <a:defRPr sz="1200" dirty="0">
            <a:latin typeface="Segoe UI Light" panose="020B0502040204020203" pitchFamily="34" charset="0"/>
            <a:ea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 (November 2017)" id="{331E1059-7D6C-814F-8622-75BF721AF427}" vid="{6781860F-CF4C-8B45-A577-64DB43928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(November 2017)</Template>
  <TotalTime>3657</TotalTime>
  <Words>837</Words>
  <Application>Microsoft Macintosh PowerPoint</Application>
  <PresentationFormat>Другой</PresentationFormat>
  <Paragraphs>158</Paragraphs>
  <Slides>18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Blank (November 2017)</vt:lpstr>
      <vt:lpstr>Шаблон заявки проекта. Пожалуйста, придерживайтесь этого шаблона. Если какой-то информации в Вашем проекте нет, укажите это в шаблоне, сохранив последовательность слайдов.</vt:lpstr>
      <vt:lpstr>Используйте, пожалуйста, эти образцы слайдов в качестве шаблона для презентации</vt:lpstr>
      <vt:lpstr>Команда</vt:lpstr>
      <vt:lpstr>Проблема</vt:lpstr>
      <vt:lpstr>Концепция</vt:lpstr>
      <vt:lpstr>Целевой рынок</vt:lpstr>
      <vt:lpstr>Конкуренция / уникальное предложение</vt:lpstr>
      <vt:lpstr>Бизнес-модель</vt:lpstr>
      <vt:lpstr>Запрос</vt:lpstr>
      <vt:lpstr>Дорожная карта</vt:lpstr>
      <vt:lpstr>Рекомендации. Следующие слайды не обязательны для включения в заявку проекта.  Это общие рекомендации по оформлению, презентации и содержанию.</vt:lpstr>
      <vt:lpstr>Тайминг</vt:lpstr>
      <vt:lpstr>Тайминг: Сфокусируйтесь на главном</vt:lpstr>
      <vt:lpstr>Содержание</vt:lpstr>
      <vt:lpstr>Оформление</vt:lpstr>
      <vt:lpstr>Презентация</vt:lpstr>
      <vt:lpstr>Для вдохновения</vt:lpstr>
      <vt:lpstr>Тщательная подготовка — это ключ к успеху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Bugaev, Vladimir</dc:creator>
  <cp:lastModifiedBy>Svetlana Shulga</cp:lastModifiedBy>
  <cp:revision>609</cp:revision>
  <cp:lastPrinted>2018-01-09T13:46:42Z</cp:lastPrinted>
  <dcterms:created xsi:type="dcterms:W3CDTF">2018-01-09T10:30:36Z</dcterms:created>
  <dcterms:modified xsi:type="dcterms:W3CDTF">2018-04-02T14:50:55Z</dcterms:modified>
</cp:coreProperties>
</file>