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5"/>
  </p:notesMasterIdLst>
  <p:sldIdLst>
    <p:sldId id="316" r:id="rId2"/>
    <p:sldId id="463" r:id="rId3"/>
    <p:sldId id="464" r:id="rId4"/>
    <p:sldId id="465" r:id="rId5"/>
    <p:sldId id="466" r:id="rId6"/>
    <p:sldId id="462" r:id="rId7"/>
    <p:sldId id="467" r:id="rId8"/>
    <p:sldId id="468" r:id="rId9"/>
    <p:sldId id="469" r:id="rId10"/>
    <p:sldId id="470" r:id="rId11"/>
    <p:sldId id="471" r:id="rId12"/>
    <p:sldId id="472" r:id="rId13"/>
    <p:sldId id="473" r:id="rId14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4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атьяна Викторовна Санина " initials="" lastIdx="32" clrIdx="0"/>
  <p:cmAuthor id="1" name="Пономарев П. Г." initials="ППГ" lastIdx="2" clrIdx="1">
    <p:extLst/>
  </p:cmAuthor>
  <p:cmAuthor id="2" name="Колбас Александр Васильевич" initials="КАВ" lastIdx="1" clrIdx="2">
    <p:extLst/>
  </p:cmAuthor>
  <p:cmAuthor id="3" name="Елизавета Романова" initials="ЕР" lastIdx="10" clrIdx="3">
    <p:extLst>
      <p:ext uri="{19B8F6BF-5375-455C-9EA6-DF929625EA0E}">
        <p15:presenceInfo xmlns:p15="http://schemas.microsoft.com/office/powerpoint/2012/main" userId="Елизавета Роман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528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1423" autoAdjust="0"/>
  </p:normalViewPr>
  <p:slideViewPr>
    <p:cSldViewPr snapToGrid="0">
      <p:cViewPr varScale="1">
        <p:scale>
          <a:sx n="86" d="100"/>
          <a:sy n="86" d="100"/>
        </p:scale>
        <p:origin x="1430" y="67"/>
      </p:cViewPr>
      <p:guideLst>
        <p:guide orient="horz" pos="2160"/>
        <p:guide pos="2880"/>
        <p:guide orient="horz" pos="1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3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1A427-768C-47DF-A33F-BA6098AD6759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BF750-9FF2-41C4-8000-27B80520B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0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B103-BFBB-413A-9FF6-761D7B5D9D54}" type="datetime1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B4B5-B170-435E-8D91-EBA07CBCA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70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8E548-4D71-47C4-8749-02A610763FEF}" type="datetime1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B4B5-B170-435E-8D91-EBA07CBCA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47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0273-B4EF-478A-996C-26190A2E0405}" type="datetime1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B4B5-B170-435E-8D91-EBA07CBCA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7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466E-A364-476C-83AE-EE4E12A2B431}" type="datetime1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B4B5-B170-435E-8D91-EBA07CBCA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7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6D86-A346-472E-9D28-7628D4F0202A}" type="datetime1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B4B5-B170-435E-8D91-EBA07CBCA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63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A85A-38B2-4CCC-BB13-F816ED6E2EFD}" type="datetime1">
              <a:rPr lang="ru-RU" smtClean="0"/>
              <a:pPr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B4B5-B170-435E-8D91-EBA07CBCA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55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2CBA-E0F1-4B73-B59A-804AC09AA19F}" type="datetime1">
              <a:rPr lang="ru-RU" smtClean="0"/>
              <a:pPr/>
              <a:t>19.06.2018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B4B5-B170-435E-8D91-EBA07CBCA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5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6F8D-29F2-4198-ABF2-157C6BA76426}" type="datetime1">
              <a:rPr lang="ru-RU" smtClean="0"/>
              <a:pPr/>
              <a:t>19.06.2018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B4B5-B170-435E-8D91-EBA07CBCA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71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4045-2608-4686-B8EC-912D923EB173}" type="datetime1">
              <a:rPr lang="ru-RU" smtClean="0"/>
              <a:pPr/>
              <a:t>19.06.2018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B4B5-B170-435E-8D91-EBA07CBCA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6869-9C54-4423-BD49-7326BC723F48}" type="datetime1">
              <a:rPr lang="ru-RU" smtClean="0"/>
              <a:pPr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B4B5-B170-435E-8D91-EBA07CBCA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55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608-624F-46B2-89F6-91E411CF8618}" type="datetime1">
              <a:rPr lang="ru-RU" smtClean="0"/>
              <a:pPr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B4B5-B170-435E-8D91-EBA07CBCA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93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D430E-F6EF-45D0-AE30-86CC9EDDE952}" type="datetime1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2B4B5-B170-435E-8D91-EBA07CBCA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03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youtu.be/a84Ua-Fbkv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571500" y="1903486"/>
            <a:ext cx="80010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52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Название проекта </a:t>
            </a:r>
            <a:endParaRPr lang="ru-RU" altLang="ru-RU" sz="52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  <a:p>
            <a:pPr eaLnBrk="1" hangingPunct="1"/>
            <a:r>
              <a:rPr lang="ru-RU" altLang="ru-RU" sz="52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(</a:t>
            </a:r>
            <a:r>
              <a:rPr lang="ru-RU" altLang="ru-RU" sz="52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кратко и понятно)</a:t>
            </a:r>
            <a:endParaRPr lang="en-US" altLang="ru-RU" sz="5200" b="1" spc="-150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500" y="4041045"/>
            <a:ext cx="8001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Имя и </a:t>
            </a:r>
            <a:r>
              <a:rPr lang="ru-RU" alt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Фамилия</a:t>
            </a:r>
            <a:endParaRPr lang="en-US" altLang="ru-RU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КОНТАКТЫ выступающего</a:t>
            </a:r>
            <a:endParaRPr lang="en-US" altLang="ru-RU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65" y="6271584"/>
            <a:ext cx="1463099" cy="5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08000"/>
            <a:ext cx="2133600" cy="365125"/>
          </a:xfrm>
        </p:spPr>
        <p:txBody>
          <a:bodyPr/>
          <a:lstStyle/>
          <a:p>
            <a:fld id="{BEA2B4B5-B170-435E-8D91-EBA07CBCA087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3500438" y="560792"/>
            <a:ext cx="56435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АНАЛИЗ РИСКОВ</a:t>
            </a:r>
            <a:endParaRPr lang="en-US" altLang="ru-RU" sz="2000" b="1" dirty="0">
              <a:solidFill>
                <a:schemeClr val="bg1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20235" y="1113977"/>
            <a:ext cx="8697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Заполните таблицу.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В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таблице приведены типовые риски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проекта </a:t>
            </a:r>
          </a:p>
          <a:p>
            <a:pPr algn="just"/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Дополните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и измените таблицу по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необходимости:</a:t>
            </a: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237734"/>
              </p:ext>
            </p:extLst>
          </p:nvPr>
        </p:nvGraphicFramePr>
        <p:xfrm>
          <a:off x="320235" y="2473536"/>
          <a:ext cx="8382000" cy="3219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3720703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8516827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4144379033"/>
                    </a:ext>
                  </a:extLst>
                </a:gridCol>
              </a:tblGrid>
              <a:tr h="45714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Категория риска</a:t>
                      </a:r>
                      <a:endParaRPr lang="ru-RU" sz="18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Риск</a:t>
                      </a:r>
                      <a:endParaRPr lang="ru-RU" sz="18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Предлагаемое решение</a:t>
                      </a:r>
                      <a:endParaRPr lang="ru-RU" sz="18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84580"/>
                  </a:ext>
                </a:extLst>
              </a:tr>
              <a:tr h="415206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Рыночные</a:t>
                      </a:r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450826"/>
                  </a:ext>
                </a:extLst>
              </a:tr>
              <a:tr h="716656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Привлечения клиентов</a:t>
                      </a:r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036547"/>
                  </a:ext>
                </a:extLst>
              </a:tr>
              <a:tr h="415206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Технологические</a:t>
                      </a:r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66352"/>
                  </a:ext>
                </a:extLst>
              </a:tr>
              <a:tr h="396196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Производственные</a:t>
                      </a:r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062525"/>
                  </a:ext>
                </a:extLst>
              </a:tr>
              <a:tr h="409518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Финансовые</a:t>
                      </a:r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042996"/>
                  </a:ext>
                </a:extLst>
              </a:tr>
              <a:tr h="409518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Другие</a:t>
                      </a:r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urope" panose="020BE200000000000000" pitchFamily="34" charset="0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16602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6271200"/>
            <a:ext cx="1463099" cy="5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52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08000"/>
            <a:ext cx="2133600" cy="365125"/>
          </a:xfrm>
        </p:spPr>
        <p:txBody>
          <a:bodyPr/>
          <a:lstStyle/>
          <a:p>
            <a:fld id="{BEA2B4B5-B170-435E-8D91-EBA07CBCA087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3500438" y="560792"/>
            <a:ext cx="56435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ПАРТНЕРЫ И ДОСТИЖЕНИЯ</a:t>
            </a:r>
            <a:endParaRPr lang="en-US" altLang="ru-RU" sz="2000" b="1" dirty="0">
              <a:solidFill>
                <a:schemeClr val="bg1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446400" y="1333034"/>
            <a:ext cx="8697600" cy="492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alt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  <a:p>
            <a:pPr algn="just"/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  <a:p>
            <a:pPr algn="just"/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Укажите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партеров проекта, которые помогут реализовать проект и/или готовы продвигать проект, продукцию проекта; стать первыми клиентами / площадками для внедрения</a:t>
            </a:r>
          </a:p>
          <a:p>
            <a:pPr algn="just"/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Укажите договора о сотрудничестве если они есть</a:t>
            </a:r>
          </a:p>
          <a:p>
            <a:pPr algn="just"/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Укажите награды, победы и призы в конкурсах, грантах и др. </a:t>
            </a:r>
          </a:p>
          <a:p>
            <a:pPr algn="just"/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Укажите достижения проекта (наличие прототипа, промышленных испытаний, внедрений, продаж)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6271200"/>
            <a:ext cx="1463099" cy="5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603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08000"/>
            <a:ext cx="2133600" cy="365125"/>
          </a:xfrm>
        </p:spPr>
        <p:txBody>
          <a:bodyPr/>
          <a:lstStyle/>
          <a:p>
            <a:fld id="{BEA2B4B5-B170-435E-8D91-EBA07CBCA08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2438400"/>
          </a:xfrm>
        </p:spPr>
        <p:txBody>
          <a:bodyPr>
            <a:normAutofit lnSpcReduction="10000"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Фото </a:t>
            </a:r>
            <a:r>
              <a:rPr lang="ru-RU" alt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продукта (хорошего качества)</a:t>
            </a:r>
            <a:endParaRPr lang="ru-RU" altLang="ru-RU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Название проекта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Имя и Фамилия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4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КОНТАКТЫ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6271200"/>
            <a:ext cx="1463099" cy="5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209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08000"/>
            <a:ext cx="2133600" cy="365125"/>
          </a:xfrm>
        </p:spPr>
        <p:txBody>
          <a:bodyPr/>
          <a:lstStyle/>
          <a:p>
            <a:fld id="{BEA2B4B5-B170-435E-8D91-EBA07CBCA087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Rectangle 3"/>
          <p:cNvSpPr>
            <a:spLocks/>
          </p:cNvSpPr>
          <p:nvPr/>
        </p:nvSpPr>
        <p:spPr bwMode="auto">
          <a:xfrm>
            <a:off x="3301984" y="628880"/>
            <a:ext cx="56435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ЗАЯВКА НА УЧАСТИЕ</a:t>
            </a:r>
            <a:endParaRPr lang="en-US" altLang="ru-RU" sz="2000" b="1" dirty="0">
              <a:solidFill>
                <a:schemeClr val="bg1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486978"/>
              </p:ext>
            </p:extLst>
          </p:nvPr>
        </p:nvGraphicFramePr>
        <p:xfrm>
          <a:off x="186430" y="1173091"/>
          <a:ext cx="8759116" cy="477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3473">
                  <a:extLst>
                    <a:ext uri="{9D8B030D-6E8A-4147-A177-3AD203B41FA5}">
                      <a16:colId xmlns:a16="http://schemas.microsoft.com/office/drawing/2014/main" val="3354413053"/>
                    </a:ext>
                  </a:extLst>
                </a:gridCol>
                <a:gridCol w="5865643">
                  <a:extLst>
                    <a:ext uri="{9D8B030D-6E8A-4147-A177-3AD203B41FA5}">
                      <a16:colId xmlns:a16="http://schemas.microsoft.com/office/drawing/2014/main" val="4097088786"/>
                    </a:ext>
                  </a:extLst>
                </a:gridCol>
              </a:tblGrid>
              <a:tr h="18862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Общие сведения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813795"/>
                  </a:ext>
                </a:extLst>
              </a:tr>
              <a:tr h="188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Название проекта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9870554"/>
                  </a:ext>
                </a:extLst>
              </a:tr>
              <a:tr h="188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Направление конкурса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178721"/>
                  </a:ext>
                </a:extLst>
              </a:tr>
              <a:tr h="18862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Сведения о Заявителе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296735"/>
                  </a:ext>
                </a:extLst>
              </a:tr>
              <a:tr h="188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ФИО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947094"/>
                  </a:ext>
                </a:extLst>
              </a:tr>
              <a:tr h="188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Область интересов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969159"/>
                  </a:ext>
                </a:extLst>
              </a:tr>
              <a:tr h="188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Дата рождения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272470"/>
                  </a:ext>
                </a:extLst>
              </a:tr>
              <a:tr h="188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Контактный телефон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652708"/>
                  </a:ext>
                </a:extLst>
              </a:tr>
              <a:tr h="188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e-mail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397052"/>
                  </a:ext>
                </a:extLst>
              </a:tr>
              <a:tr h="7544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Научный руководитель (ФИО, ученое звание, ученая степень, должность). Если имеется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838608"/>
                  </a:ext>
                </a:extLst>
              </a:tr>
              <a:tr h="18862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Сведения о проекте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458079"/>
                  </a:ext>
                </a:extLst>
              </a:tr>
              <a:tr h="1005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Краткое описание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Такое, из которого будет понятен замысел и содержание проекта. Это краткое публичное резюме проекта.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4120894"/>
                  </a:ext>
                </a:extLst>
              </a:tr>
              <a:tr h="11317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Стадия проекта (идея/проведен НИР/прототип/опытная разработка/ промышленный образец/запуск бизнеса/развитие бизнеса)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urope" panose="020BE200000000000000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689476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6271200"/>
            <a:ext cx="1463099" cy="5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35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09143"/>
            <a:ext cx="2133600" cy="365125"/>
          </a:xfrm>
        </p:spPr>
        <p:txBody>
          <a:bodyPr/>
          <a:lstStyle/>
          <a:p>
            <a:fld id="{BEA2B4B5-B170-435E-8D91-EBA07CBCA087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3500438" y="567474"/>
            <a:ext cx="56435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ПРОБЛЕМА / ВЫЗОВ / ИДЕЯ</a:t>
            </a:r>
            <a:endParaRPr lang="en-US" altLang="ru-RU" sz="2000" b="1" dirty="0">
              <a:solidFill>
                <a:schemeClr val="bg1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sp>
        <p:nvSpPr>
          <p:cNvPr id="5" name="Rectangle 8"/>
          <p:cNvSpPr>
            <a:spLocks/>
          </p:cNvSpPr>
          <p:nvPr/>
        </p:nvSpPr>
        <p:spPr bwMode="auto">
          <a:xfrm>
            <a:off x="305665" y="1903259"/>
            <a:ext cx="8697659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Опишите какую СЛОЖНУЮ, ТЯЖЕЛУЮ проблему Вы решаете</a:t>
            </a:r>
          </a:p>
          <a:p>
            <a:pPr marL="342900" indent="-342900" algn="just"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Покажите сколько людей/компаний сталкиваются с этой проблемой/вызовом в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мире/РФ</a:t>
            </a: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  <a:p>
            <a:pPr marL="342900" indent="-342900" algn="just"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Покажите как проблема неэффективно решается/совсем не решается сейчас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Не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притягивайте проблему «за уши»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Задача слайда: заставить всех слушать и сопереживать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latin typeface="Europe" panose="020BE200000000000000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 dirty="0">
                <a:solidFill>
                  <a:srgbClr val="C00000"/>
                </a:solidFill>
                <a:latin typeface="Europe" panose="020BE200000000000000" pitchFamily="34" charset="0"/>
              </a:rPr>
              <a:t>ВАЖНО: </a:t>
            </a:r>
            <a:r>
              <a:rPr lang="ru-RU" altLang="ru-RU" sz="2000" b="1" dirty="0">
                <a:solidFill>
                  <a:srgbClr val="C00000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Проблема / Вызов / Идея должны быть очевидными, </a:t>
            </a:r>
            <a:r>
              <a:rPr lang="ru-RU" altLang="ru-RU" sz="2000" b="1" dirty="0">
                <a:solidFill>
                  <a:srgbClr val="C00000"/>
                </a:solidFill>
                <a:latin typeface="Europe" panose="020BE200000000000000" pitchFamily="34" charset="0"/>
              </a:rPr>
              <a:t>жизненными и иметь несколько вариантов решения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65" y="6271584"/>
            <a:ext cx="1463099" cy="5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08000"/>
            <a:ext cx="2133600" cy="365125"/>
          </a:xfrm>
        </p:spPr>
        <p:txBody>
          <a:bodyPr/>
          <a:lstStyle/>
          <a:p>
            <a:fld id="{BEA2B4B5-B170-435E-8D91-EBA07CBCA087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3500438" y="534333"/>
            <a:ext cx="56435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РЕШЕНИЕ / ПРОДУКТ</a:t>
            </a:r>
            <a:endParaRPr lang="en-US" altLang="ru-RU" sz="2000" b="1" dirty="0">
              <a:solidFill>
                <a:schemeClr val="bg1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sp>
        <p:nvSpPr>
          <p:cNvPr id="5" name="Rectangle 8"/>
          <p:cNvSpPr>
            <a:spLocks/>
          </p:cNvSpPr>
          <p:nvPr/>
        </p:nvSpPr>
        <p:spPr bwMode="auto">
          <a:xfrm>
            <a:off x="309489" y="1826128"/>
            <a:ext cx="86976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Изложение сути решения, продукта, услуги лежащей в  основе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проекта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:</a:t>
            </a:r>
            <a:endParaRPr lang="en-US" alt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  <a:p>
            <a:pPr marL="342900" indent="-342900" algn="just">
              <a:spcBef>
                <a:spcPct val="0"/>
              </a:spcBef>
            </a:pP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Чем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именно Ваше решения уникально и ново?</a:t>
            </a:r>
          </a:p>
          <a:p>
            <a:pPr marL="342900" indent="-342900" algn="just"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Как Ваш продукт решает </a:t>
            </a:r>
            <a:r>
              <a:rPr lang="ru-RU" altLang="ru-RU" sz="2000" b="1" dirty="0">
                <a:solidFill>
                  <a:srgbClr val="595959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вышеописанную проблему?</a:t>
            </a:r>
          </a:p>
          <a:p>
            <a:pPr marL="342900" indent="-342900" algn="just">
              <a:spcBef>
                <a:spcPct val="0"/>
              </a:spcBef>
            </a:pPr>
            <a:r>
              <a:rPr lang="ru-RU" altLang="ru-RU" sz="2000" b="1" dirty="0">
                <a:solidFill>
                  <a:srgbClr val="595959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Четко укажите, что именно Вы хотите продать </a:t>
            </a:r>
          </a:p>
          <a:p>
            <a:pPr marL="342900" indent="-342900" algn="just">
              <a:spcBef>
                <a:spcPct val="0"/>
              </a:spcBef>
            </a:pPr>
            <a:r>
              <a:rPr lang="ru-RU" altLang="ru-RU" sz="2000" b="1" dirty="0">
                <a:solidFill>
                  <a:srgbClr val="595959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Что конкретно, кому конкретно и как конкретно Вы продаете. И самое главное – что клиент при этом покупает?</a:t>
            </a:r>
          </a:p>
          <a:p>
            <a:pPr marL="342900" indent="-342900" algn="just"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Опишите характеристики продукта.</a:t>
            </a:r>
            <a:r>
              <a:rPr lang="ru-RU" altLang="ru-RU" sz="2000" dirty="0">
                <a:latin typeface="Europe" panose="020BE200000000000000" pitchFamily="34" charset="0"/>
                <a:cs typeface="Arial" panose="020B0604020202020204" pitchFamily="34" charset="0"/>
                <a:sym typeface="Tahoma" panose="020B0604030504040204" pitchFamily="34" charset="0"/>
              </a:rPr>
              <a:t> </a:t>
            </a:r>
            <a:r>
              <a:rPr lang="ru-RU" altLang="ru-RU" sz="2000" dirty="0">
                <a:solidFill>
                  <a:srgbClr val="595959"/>
                </a:solidFill>
                <a:latin typeface="Europe" panose="020BE200000000000000" pitchFamily="34" charset="0"/>
                <a:cs typeface="Arial" panose="020B0604020202020204" pitchFamily="34" charset="0"/>
                <a:sym typeface="Tahoma" panose="020B0604030504040204" pitchFamily="34" charset="0"/>
              </a:rPr>
              <a:t>БЕЗ СЛОЖНЫХ ТЕХНИЧЕСКИХ </a:t>
            </a:r>
            <a:r>
              <a:rPr lang="ru-RU" altLang="ru-RU" sz="2000" dirty="0" smtClean="0">
                <a:solidFill>
                  <a:srgbClr val="595959"/>
                </a:solidFill>
                <a:latin typeface="Europe" panose="020BE200000000000000" pitchFamily="34" charset="0"/>
                <a:cs typeface="Arial" panose="020B0604020202020204" pitchFamily="34" charset="0"/>
                <a:sym typeface="Tahoma" panose="020B0604030504040204" pitchFamily="34" charset="0"/>
              </a:rPr>
              <a:t>ПОДРОБНОСТЕЙ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000" dirty="0">
              <a:latin typeface="Europe" panose="020BE200000000000000" pitchFamily="34" charset="0"/>
              <a:cs typeface="Arial" panose="020B0604020202020204" pitchFamily="34" charset="0"/>
              <a:sym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C00000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ВАЖНО: Если кто-то уже пользуется Вашим продуктом, напишите </a:t>
            </a:r>
            <a:r>
              <a:rPr lang="ru-RU" altLang="ru-RU" sz="2000" b="1" dirty="0" smtClean="0">
                <a:solidFill>
                  <a:srgbClr val="C00000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КТО!</a:t>
            </a:r>
            <a:endParaRPr lang="ru-RU" altLang="ru-RU" sz="2000" b="1" dirty="0">
              <a:solidFill>
                <a:srgbClr val="C00000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6271584"/>
            <a:ext cx="1463099" cy="5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1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08000"/>
            <a:ext cx="2133600" cy="365125"/>
          </a:xfrm>
        </p:spPr>
        <p:txBody>
          <a:bodyPr/>
          <a:lstStyle/>
          <a:p>
            <a:fld id="{BEA2B4B5-B170-435E-8D91-EBA07CBCA08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3500438" y="589369"/>
            <a:ext cx="56435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ТЕХНОЛОГИЯ</a:t>
            </a:r>
            <a:endParaRPr lang="en-US" altLang="ru-RU" sz="2000" b="1" dirty="0">
              <a:solidFill>
                <a:schemeClr val="bg1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sp>
        <p:nvSpPr>
          <p:cNvPr id="5" name="Rectangle 8"/>
          <p:cNvSpPr>
            <a:spLocks/>
          </p:cNvSpPr>
          <p:nvPr/>
        </p:nvSpPr>
        <p:spPr bwMode="auto">
          <a:xfrm>
            <a:off x="306000" y="1883557"/>
            <a:ext cx="8697600" cy="271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Опишите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суть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технологии:                                              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ru-RU" alt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Кратко 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и понятно (для не специалиста, без </a:t>
            </a:r>
            <a:r>
              <a:rPr lang="ru-RU" alt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технических терминов). В 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идеале покажите фото, чертеж </a:t>
            </a:r>
            <a:r>
              <a:rPr lang="ru-RU" alt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и графическое </a:t>
            </a:r>
            <a:r>
              <a:rPr lang="ru-RU" alt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объяснение </a:t>
            </a:r>
            <a:r>
              <a:rPr lang="ru-RU" alt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последовательности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Что именно Вы делаете иначе?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800" dirty="0">
              <a:latin typeface="Europe" panose="020BE200000000000000" pitchFamily="34" charset="0"/>
              <a:cs typeface="Arial" panose="020B0604020202020204" pitchFamily="34" charset="0"/>
              <a:sym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C00000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О конкурентных преимуществах на этом слайде говорить не </a:t>
            </a:r>
            <a:r>
              <a:rPr lang="ru-RU" altLang="ru-RU" sz="2000" b="1" dirty="0" smtClean="0">
                <a:solidFill>
                  <a:srgbClr val="C00000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надо!</a:t>
            </a:r>
            <a:endParaRPr lang="ru-RU" altLang="ru-RU" sz="2000" b="1" dirty="0">
              <a:solidFill>
                <a:srgbClr val="C00000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800" dirty="0"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6271200"/>
            <a:ext cx="1463099" cy="5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37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08000"/>
            <a:ext cx="2133600" cy="365125"/>
          </a:xfrm>
        </p:spPr>
        <p:txBody>
          <a:bodyPr/>
          <a:lstStyle/>
          <a:p>
            <a:fld id="{BEA2B4B5-B170-435E-8D91-EBA07CBCA08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3500438" y="589368"/>
            <a:ext cx="56435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РЫНОК</a:t>
            </a:r>
            <a:endParaRPr lang="en-US" altLang="ru-RU" sz="2000" b="1" dirty="0">
              <a:solidFill>
                <a:schemeClr val="bg1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sp>
        <p:nvSpPr>
          <p:cNvPr id="5" name="Rectangle 8"/>
          <p:cNvSpPr>
            <a:spLocks/>
          </p:cNvSpPr>
          <p:nvPr/>
        </p:nvSpPr>
        <p:spPr bwMode="auto">
          <a:xfrm>
            <a:off x="306000" y="1879249"/>
            <a:ext cx="8380800" cy="288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Опишите рынок (объем, стадия жизни рынка,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динамика).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       Какую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нишу занимает Ваш проект на этом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рынке?</a:t>
            </a: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Как Вы достучитесь до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потребителя?</a:t>
            </a:r>
          </a:p>
          <a:p>
            <a:pPr marL="457200" indent="-4572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Что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является главным мотивом для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покупки?</a:t>
            </a: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Расскажите об альтернативных планах, если основной не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сработает?</a:t>
            </a: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000" dirty="0">
              <a:latin typeface="Europe" panose="020BE200000000000000" pitchFamily="34" charset="0"/>
              <a:cs typeface="Arial" panose="020B0604020202020204" pitchFamily="34" charset="0"/>
              <a:sym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C00000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Как анализировать рынок:</a:t>
            </a:r>
            <a:endParaRPr lang="en-US" altLang="ru-RU" sz="2000" b="1" dirty="0">
              <a:solidFill>
                <a:srgbClr val="C00000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ru-RU" sz="2000" b="1" dirty="0">
                <a:solidFill>
                  <a:srgbClr val="C00000"/>
                </a:solidFill>
                <a:latin typeface="Europe" panose="020BE200000000000000" pitchFamily="34" charset="0"/>
                <a:hlinkClick r:id="rId2"/>
              </a:rPr>
              <a:t>https://youtu.be/a84Ua-Fbkvc</a:t>
            </a:r>
            <a:endParaRPr lang="ru-RU" altLang="ru-RU" sz="2000" b="1" dirty="0">
              <a:solidFill>
                <a:srgbClr val="C00000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800" dirty="0"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6271200"/>
            <a:ext cx="1463099" cy="5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5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08000"/>
            <a:ext cx="2133600" cy="365125"/>
          </a:xfrm>
        </p:spPr>
        <p:txBody>
          <a:bodyPr/>
          <a:lstStyle/>
          <a:p>
            <a:fld id="{BEA2B4B5-B170-435E-8D91-EBA07CBCA08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3500438" y="422293"/>
            <a:ext cx="56435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КОНКУРЕНЦИЯ/ КОНКУРЕНТНЫЕ ПРЕИМУЩЕСТВА</a:t>
            </a:r>
            <a:endParaRPr lang="en-US" altLang="ru-RU" sz="2000" b="1" dirty="0">
              <a:solidFill>
                <a:schemeClr val="bg1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09490" y="1164221"/>
            <a:ext cx="8697600" cy="4924800"/>
          </a:xfrm>
        </p:spPr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Таблица сравнения с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конкурентами:</a:t>
            </a:r>
          </a:p>
          <a:p>
            <a:pPr algn="just">
              <a:spcBef>
                <a:spcPct val="0"/>
              </a:spcBef>
            </a:pP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Что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есть у Вас, и что есть у конкурентов. Чем больше конкурентов, тем ЛУЧШЕ!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ПОМНИТЕ!!! Конкуренция есть всегда!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Опишите Ваших конкурентов. Если прямых конкурентов нет, опишите какими косвенными методами/заменителями, продуктами потребители решают проблему сейчас.</a:t>
            </a:r>
          </a:p>
          <a:p>
            <a:pPr algn="just"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Перечислите УНИКАЛЬНЫЕ конкурентные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преимущества то,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что Вы предлагаете лучше аналогов, которые уже есть на рынке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Опишите Ваши конкурентные преимущества, почему потребители будут отдавать предпочтение Вашему продукту, а не продуктам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конкурентов</a:t>
            </a: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Напишите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Ваши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«нечестные преимущества»: Патенты,         </a:t>
            </a:r>
            <a:endParaRPr lang="ru-RU" alt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     В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РАЗЫ низкая себестоимость и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др.</a:t>
            </a: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Сделайте расчет выгоды для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клиента</a:t>
            </a: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6271200"/>
            <a:ext cx="1463099" cy="5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08000"/>
            <a:ext cx="2133600" cy="365125"/>
          </a:xfrm>
        </p:spPr>
        <p:txBody>
          <a:bodyPr/>
          <a:lstStyle/>
          <a:p>
            <a:fld id="{BEA2B4B5-B170-435E-8D91-EBA07CBCA087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3500438" y="560792"/>
            <a:ext cx="56435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БИЗНЕС-МОДЕЛЬ</a:t>
            </a:r>
            <a:endParaRPr lang="en-US" altLang="ru-RU" sz="2000" b="1" dirty="0">
              <a:solidFill>
                <a:schemeClr val="bg1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sp>
        <p:nvSpPr>
          <p:cNvPr id="5" name="Rectangle 8"/>
          <p:cNvSpPr>
            <a:spLocks/>
          </p:cNvSpPr>
          <p:nvPr/>
        </p:nvSpPr>
        <p:spPr bwMode="auto">
          <a:xfrm>
            <a:off x="306000" y="1580217"/>
            <a:ext cx="8697600" cy="335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Как Вы заработаете деньги на Вашем решении / продукте? </a:t>
            </a:r>
            <a:endParaRPr lang="ru-RU" alt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В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чем отличие Вашего способа заработать от способов конкурентов? </a:t>
            </a:r>
            <a:endParaRPr lang="ru-RU" alt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Почему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ваш способ будет работать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?</a:t>
            </a: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Как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Ваши потенциальные покупатели станут реальными?</a:t>
            </a:r>
          </a:p>
          <a:p>
            <a:pPr marL="342900" indent="-3429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Основные источники дохода в проекте.</a:t>
            </a:r>
          </a:p>
          <a:p>
            <a:pPr marL="342900" indent="-3429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Предполагаемые потребители. </a:t>
            </a:r>
          </a:p>
          <a:p>
            <a:pPr marL="342900" indent="-3429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Какова </a:t>
            </a:r>
            <a:r>
              <a:rPr lang="ru-RU" alt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маржинальность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 продукта?</a:t>
            </a:r>
            <a:endParaRPr lang="en-US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На чем</a:t>
            </a:r>
            <a:r>
              <a:rPr lang="en-US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 /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как зарабатывают деньги Ваши конкуренты сейчас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?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C00000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Примеры: лицензирование технологии, продажа продукта/услуги.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6271200"/>
            <a:ext cx="1463099" cy="5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8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08000"/>
            <a:ext cx="2133600" cy="365125"/>
          </a:xfrm>
        </p:spPr>
        <p:txBody>
          <a:bodyPr/>
          <a:lstStyle/>
          <a:p>
            <a:fld id="{BEA2B4B5-B170-435E-8D91-EBA07CBCA08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3500438" y="560792"/>
            <a:ext cx="56435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КОМАНДА</a:t>
            </a:r>
            <a:endParaRPr lang="en-US" altLang="ru-RU" sz="2000" b="1" dirty="0">
              <a:solidFill>
                <a:schemeClr val="bg1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sp>
        <p:nvSpPr>
          <p:cNvPr id="5" name="Rectangle 8"/>
          <p:cNvSpPr>
            <a:spLocks/>
          </p:cNvSpPr>
          <p:nvPr/>
        </p:nvSpPr>
        <p:spPr bwMode="auto">
          <a:xfrm>
            <a:off x="298938" y="1356895"/>
            <a:ext cx="8387862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</a:pPr>
            <a:endParaRPr lang="ru-RU" alt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marL="342900" indent="-342900" algn="just">
              <a:spcBef>
                <a:spcPct val="0"/>
              </a:spcBef>
            </a:pP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Вставьте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фотографии членов команды, укажите роли и кратко успехи в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прошлом: победы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команды на различных конкурсах, грантах и </a:t>
            </a:r>
            <a:r>
              <a:rPr lang="ru-RU" alt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др</a:t>
            </a: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marL="342900" indent="-342900" algn="just"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Если есть менторы и </a:t>
            </a:r>
            <a:r>
              <a:rPr lang="ru-RU" alt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адвайзеры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, консультанты – укажите их здесь</a:t>
            </a:r>
          </a:p>
          <a:p>
            <a:pPr marL="342900" indent="-342900" algn="just"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Опишите историю успеха членов Вашей команды, возможные примеры успешной организации бизнесов, или просто наличие богатого опыта в данной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сфере </a:t>
            </a: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marL="342900" indent="-342900" algn="just">
              <a:spcBef>
                <a:spcPct val="0"/>
              </a:spcBef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Опишите, сформирована ли Ваша команда или нет. Если нет, какие позиции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открыты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C00000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Укажите контактные </a:t>
            </a:r>
            <a:r>
              <a:rPr lang="ru-RU" altLang="ru-RU" sz="2000" b="1" dirty="0" smtClean="0">
                <a:solidFill>
                  <a:srgbClr val="C00000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данные</a:t>
            </a:r>
            <a:r>
              <a:rPr lang="ru-RU" altLang="ru-RU" sz="2000" b="1" dirty="0">
                <a:solidFill>
                  <a:srgbClr val="C00000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!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6271200"/>
            <a:ext cx="1463099" cy="5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01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08000"/>
            <a:ext cx="2133600" cy="365125"/>
          </a:xfrm>
        </p:spPr>
        <p:txBody>
          <a:bodyPr/>
          <a:lstStyle/>
          <a:p>
            <a:fld id="{BEA2B4B5-B170-435E-8D91-EBA07CBCA087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3500438" y="560793"/>
            <a:ext cx="56435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Europe" panose="020BE200000000000000" pitchFamily="34" charset="0"/>
                <a:sym typeface="Tahoma" panose="020B0604030504040204" pitchFamily="34" charset="0"/>
              </a:rPr>
              <a:t>СТАТЬИ ДОХОДНОСТИ И РАСХОДОВ</a:t>
            </a:r>
            <a:endParaRPr lang="en-US" altLang="ru-RU" sz="2000" b="1" dirty="0">
              <a:solidFill>
                <a:schemeClr val="bg1"/>
              </a:solidFill>
              <a:latin typeface="Europe" panose="020BE200000000000000" pitchFamily="34" charset="0"/>
              <a:sym typeface="Tahoma" panose="020B0604030504040204" pitchFamily="34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306000" y="1483200"/>
            <a:ext cx="8697600" cy="492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endParaRPr lang="ru-RU" alt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  <a:p>
            <a:pPr algn="just">
              <a:lnSpc>
                <a:spcPct val="110000"/>
              </a:lnSpc>
            </a:pP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Укажите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статьи расходов необходимых для запуска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проекта</a:t>
            </a:r>
            <a:endParaRPr lang="ru-RU" alt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Укажите реальный размер требуемого </a:t>
            </a: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финансирования </a:t>
            </a:r>
          </a:p>
          <a:p>
            <a:pPr algn="just">
              <a:lnSpc>
                <a:spcPct val="110000"/>
              </a:lnSpc>
            </a:pP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Как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вы планируете получить необходимое финансирование? </a:t>
            </a:r>
            <a:endParaRPr lang="ru-RU" alt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Europe" panose="020BE200000000000000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ru-RU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Привлекали </a:t>
            </a:r>
            <a:r>
              <a:rPr lang="ru-RU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urope" panose="020BE200000000000000" pitchFamily="34" charset="0"/>
              </a:rPr>
              <a:t>ли Вы деньги ранее (инвестиции, гранты, субсидии, вклад учредителей и др.)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6271200"/>
            <a:ext cx="1463099" cy="5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459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32247</TotalTime>
  <Words>709</Words>
  <Application>Microsoft Office PowerPoint</Application>
  <PresentationFormat>Экран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Europe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увеличения доли рынка майонеза ТМ СЛОБОДА</dc:title>
  <dc:creator>sizonenko</dc:creator>
  <cp:lastModifiedBy>Симоненкова Татьяна Валериевна</cp:lastModifiedBy>
  <cp:revision>781</cp:revision>
  <cp:lastPrinted>2014-04-18T15:23:42Z</cp:lastPrinted>
  <dcterms:created xsi:type="dcterms:W3CDTF">2014-03-13T04:22:03Z</dcterms:created>
  <dcterms:modified xsi:type="dcterms:W3CDTF">2018-06-19T14:12:47Z</dcterms:modified>
</cp:coreProperties>
</file>