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77" r:id="rId5"/>
  </p:sldMasterIdLst>
  <p:notesMasterIdLst>
    <p:notesMasterId r:id="rId41"/>
  </p:notesMasterIdLst>
  <p:handoutMasterIdLst>
    <p:handoutMasterId r:id="rId42"/>
  </p:handoutMasterIdLst>
  <p:sldIdLst>
    <p:sldId id="257" r:id="rId6"/>
    <p:sldId id="268" r:id="rId7"/>
    <p:sldId id="269" r:id="rId8"/>
    <p:sldId id="277" r:id="rId9"/>
    <p:sldId id="282" r:id="rId10"/>
    <p:sldId id="283" r:id="rId11"/>
    <p:sldId id="301" r:id="rId12"/>
    <p:sldId id="302" r:id="rId13"/>
    <p:sldId id="303" r:id="rId14"/>
    <p:sldId id="289" r:id="rId15"/>
    <p:sldId id="288" r:id="rId16"/>
    <p:sldId id="280" r:id="rId17"/>
    <p:sldId id="290" r:id="rId18"/>
    <p:sldId id="295" r:id="rId19"/>
    <p:sldId id="293" r:id="rId20"/>
    <p:sldId id="296" r:id="rId21"/>
    <p:sldId id="298" r:id="rId22"/>
    <p:sldId id="299" r:id="rId23"/>
    <p:sldId id="300" r:id="rId24"/>
    <p:sldId id="266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2" r:id="rId33"/>
    <p:sldId id="313" r:id="rId34"/>
    <p:sldId id="314" r:id="rId35"/>
    <p:sldId id="316" r:id="rId36"/>
    <p:sldId id="318" r:id="rId37"/>
    <p:sldId id="319" r:id="rId38"/>
    <p:sldId id="320" r:id="rId39"/>
    <p:sldId id="276" r:id="rId4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6666"/>
    <a:srgbClr val="2C567A"/>
    <a:srgbClr val="FFFFFF"/>
    <a:srgbClr val="0D1D51"/>
    <a:srgbClr val="0072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02" autoAdjust="0"/>
    <p:restoredTop sz="87949" autoAdjust="0"/>
  </p:normalViewPr>
  <p:slideViewPr>
    <p:cSldViewPr snapToGrid="0" showGuides="1">
      <p:cViewPr varScale="1">
        <p:scale>
          <a:sx n="107" d="100"/>
          <a:sy n="107" d="100"/>
        </p:scale>
        <p:origin x="-102" y="-324"/>
      </p:cViewPr>
      <p:guideLst>
        <p:guide orient="horz" pos="3050"/>
        <p:guide pos="41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64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pPr rtl="0"/>
              <a:t>07.04.2020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07.04.2020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398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39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1156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0794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pPr rtl="0"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82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 flipV="1">
            <a:off x="6329779" y="4233582"/>
            <a:ext cx="5179999" cy="1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8849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38117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177926"/>
            <a:ext cx="3883819" cy="4825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177926"/>
            <a:ext cx="4424362" cy="4825310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177926"/>
            <a:ext cx="3883819" cy="4825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43867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 smtClean="0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934064"/>
            <a:ext cx="3445566" cy="285258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43867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934064"/>
            <a:ext cx="3445200" cy="288253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218366"/>
            <a:ext cx="5627076" cy="581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87568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350" y="1227221"/>
            <a:ext cx="4659228" cy="577767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4067895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5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091363" y="4076749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4066729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2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44435" y="4183710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5337670" y="1218108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6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476555" y="1335089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4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04988"/>
            <a:ext cx="4673600" cy="2846525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5028363"/>
            <a:ext cx="11304104" cy="581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48" hasCustomPrompt="1"/>
          </p:nvPr>
        </p:nvSpPr>
        <p:spPr>
          <a:xfrm>
            <a:off x="514349" y="5037218"/>
            <a:ext cx="10378937" cy="577767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11075786" y="5028105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2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1214671" y="5145086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57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50"/>
          </p:nvPr>
        </p:nvSpPr>
        <p:spPr>
          <a:xfrm>
            <a:off x="529746" y="5545916"/>
            <a:ext cx="4673600" cy="848283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9140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587568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218366"/>
            <a:ext cx="5627076" cy="581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5337670" y="1218108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350" y="1227221"/>
            <a:ext cx="4659228" cy="577767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476555" y="1335089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04988"/>
            <a:ext cx="4673600" cy="2846525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4688977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4687811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091363" y="4687811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17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444435" y="4794772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218366"/>
            <a:ext cx="5627076" cy="581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5337670" y="1218108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350" y="1227221"/>
            <a:ext cx="4659228" cy="577767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10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476555" y="1335089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04988"/>
            <a:ext cx="4673600" cy="2846525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223073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2556595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2555429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091363" y="2565449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44435" y="2672410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5763791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5762625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091363" y="5762625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444435" y="5869586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218366"/>
            <a:ext cx="5627076" cy="581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5337670" y="1218108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4350" y="1227221"/>
            <a:ext cx="4659228" cy="577767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01</a:t>
            </a:r>
          </a:p>
        </p:txBody>
      </p:sp>
      <p:sp>
        <p:nvSpPr>
          <p:cNvPr id="9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5476555" y="1335089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804988"/>
            <a:ext cx="4673600" cy="2846525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223073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3334632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3333466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091363" y="3343486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15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44435" y="3450447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47"/>
          </p:nvPr>
        </p:nvSpPr>
        <p:spPr>
          <a:xfrm>
            <a:off x="7091363" y="3946525"/>
            <a:ext cx="4306887" cy="2543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4903788"/>
            <a:ext cx="5627076" cy="581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5337670" y="4903530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233488"/>
            <a:ext cx="5627076" cy="574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359401" y="1233489"/>
            <a:ext cx="574674" cy="574674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615384" y="1227222"/>
            <a:ext cx="3445566" cy="580942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9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03056" y="1234226"/>
            <a:ext cx="531019" cy="573938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1978025"/>
            <a:ext cx="4380016" cy="3731781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605867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4544599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4543433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47" hasCustomPrompt="1"/>
          </p:nvPr>
        </p:nvSpPr>
        <p:spPr>
          <a:xfrm>
            <a:off x="7091363" y="4543433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444435" y="4650394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233488"/>
            <a:ext cx="5627076" cy="574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359401" y="1233489"/>
            <a:ext cx="574674" cy="574674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615384" y="1227222"/>
            <a:ext cx="3445566" cy="580942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9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03056" y="1234226"/>
            <a:ext cx="531019" cy="573938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1978025"/>
            <a:ext cx="4380016" cy="3731781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605867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1981" y="1238250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3579729"/>
            <a:ext cx="5627076" cy="574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359401" y="3579730"/>
            <a:ext cx="574674" cy="574674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15384" y="3573463"/>
            <a:ext cx="3445566" cy="580942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0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403056" y="3580467"/>
            <a:ext cx="531019" cy="573938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1842726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1841560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091363" y="1851580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4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444435" y="1958541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7" y="3593679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05550" y="3592513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40" hasCustomPrompt="1"/>
          </p:nvPr>
        </p:nvSpPr>
        <p:spPr>
          <a:xfrm>
            <a:off x="7091363" y="3602533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28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444435" y="3709494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607174" y="5332646"/>
            <a:ext cx="5592763" cy="5866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313487" y="5331480"/>
            <a:ext cx="583705" cy="583705"/>
          </a:xfrm>
          <a:prstGeom prst="ellipse">
            <a:avLst/>
          </a:prstGeom>
          <a:solidFill>
            <a:srgbClr val="2C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42" hasCustomPrompt="1"/>
          </p:nvPr>
        </p:nvSpPr>
        <p:spPr>
          <a:xfrm>
            <a:off x="7099300" y="5341500"/>
            <a:ext cx="4571248" cy="577767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rgbClr val="2C567A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Место для раздела 02</a:t>
            </a:r>
          </a:p>
        </p:txBody>
      </p:sp>
      <p:sp>
        <p:nvSpPr>
          <p:cNvPr id="32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2372" y="5448461"/>
            <a:ext cx="301946" cy="344756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128578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56476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="" xmlns:p14="http://schemas.microsoft.com/office/powerpoint/2010/main" val="3876503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63713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 rtl="0"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="" xmlns:p14="http://schemas.microsoft.com/office/powerpoint/2010/main" val="3789758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092934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461794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7185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 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477569" cy="88127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451064" cy="166646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3856382"/>
            <a:ext cx="10533753" cy="286246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025310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A4B3A73-9DD3-4028-87DB-C033F5E3B44F}" type="datetime1">
              <a:rPr lang="ru-RU" noProof="0" smtClean="0"/>
              <a:pPr rtl="0"/>
              <a:t>07.04.2020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03446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648186"/>
            <a:ext cx="5627076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9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xmlns="" val="128578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750495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1" y="838066"/>
            <a:ext cx="11439526" cy="4372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11227885" y="841470"/>
            <a:ext cx="422275" cy="422275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11304" y="810028"/>
            <a:ext cx="9374671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349814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648186"/>
            <a:ext cx="5627076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9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xmlns="" val="128578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0" y="1648186"/>
            <a:ext cx="5627076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9" name="Рисунок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1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xmlns="" val="128578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69620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8903368" y="4180682"/>
            <a:ext cx="3280223" cy="2107589"/>
          </a:xfrm>
          <a:prstGeom prst="rect">
            <a:avLst/>
          </a:prstGeom>
          <a:solidFill>
            <a:schemeClr val="accent1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>
            <a:spLocks noChangeAspect="1"/>
          </p:cNvSpPr>
          <p:nvPr userDrawn="1"/>
        </p:nvSpPr>
        <p:spPr>
          <a:xfrm>
            <a:off x="7695858" y="4019259"/>
            <a:ext cx="2402070" cy="242053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842484" y="4174510"/>
            <a:ext cx="2105875" cy="2122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8902691" y="2422706"/>
            <a:ext cx="3280223" cy="2107589"/>
          </a:xfrm>
          <a:prstGeom prst="rect">
            <a:avLst/>
          </a:prstGeom>
          <a:solidFill>
            <a:schemeClr val="accent1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>
            <a:spLocks noChangeAspect="1"/>
          </p:cNvSpPr>
          <p:nvPr userDrawn="1"/>
        </p:nvSpPr>
        <p:spPr>
          <a:xfrm>
            <a:off x="7695181" y="2261283"/>
            <a:ext cx="2402070" cy="242053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841807" y="2416534"/>
            <a:ext cx="2105875" cy="2122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8907996" y="640238"/>
            <a:ext cx="3280223" cy="2107589"/>
          </a:xfrm>
          <a:prstGeom prst="rect">
            <a:avLst/>
          </a:prstGeom>
          <a:solidFill>
            <a:schemeClr val="accent1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>
            <a:spLocks noChangeAspect="1"/>
          </p:cNvSpPr>
          <p:nvPr userDrawn="1"/>
        </p:nvSpPr>
        <p:spPr>
          <a:xfrm>
            <a:off x="7700486" y="478815"/>
            <a:ext cx="2402070" cy="2420534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847112" y="634066"/>
            <a:ext cx="2105875" cy="212206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9699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="" xmlns:p14="http://schemas.microsoft.com/office/powerpoint/2010/main" val="174103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38117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177926"/>
            <a:ext cx="3883819" cy="4825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177926"/>
            <a:ext cx="4424362" cy="4825310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177926"/>
            <a:ext cx="3883819" cy="48253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387021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500" b="1" noProof="0" dirty="0" smtClean="0">
                <a:latin typeface="+mj-lt"/>
              </a:rPr>
              <a:t>Ag</a:t>
            </a:r>
            <a:endParaRPr lang="ru-RU" sz="2500" b="1" noProof="0" dirty="0">
              <a:latin typeface="+mj-lt"/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43867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 smtClean="0"/>
              <a:t>Образец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934064"/>
            <a:ext cx="3445566" cy="2852587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387021"/>
            <a:ext cx="832104" cy="832104"/>
          </a:xfrm>
          <a:prstGeom prst="ellipse">
            <a:avLst/>
          </a:prstGeom>
          <a:solidFill>
            <a:srgbClr val="2C567A"/>
          </a:solidFill>
          <a:ln>
            <a:solidFill>
              <a:srgbClr val="2C5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500" b="1" noProof="0" dirty="0" smtClean="0">
                <a:solidFill>
                  <a:schemeClr val="bg1"/>
                </a:solidFill>
                <a:latin typeface="+mj-lt"/>
              </a:rPr>
              <a:t>Cu</a:t>
            </a:r>
            <a:endParaRPr lang="ru-RU" sz="2500" b="1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43867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934064"/>
            <a:ext cx="3445200" cy="2882536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2372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pPr rtl="0"/>
              <a:t>07.04.2020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98" r:id="rId5"/>
    <p:sldLayoutId id="2147483661" r:id="rId6"/>
    <p:sldLayoutId id="2147483696" r:id="rId7"/>
    <p:sldLayoutId id="2147483662" r:id="rId8"/>
    <p:sldLayoutId id="2147483675" r:id="rId9"/>
    <p:sldLayoutId id="2147483699" r:id="rId10"/>
    <p:sldLayoutId id="2147483663" r:id="rId11"/>
    <p:sldLayoutId id="2147483690" r:id="rId12"/>
    <p:sldLayoutId id="2147483689" r:id="rId13"/>
    <p:sldLayoutId id="2147483691" r:id="rId14"/>
    <p:sldLayoutId id="2147483692" r:id="rId15"/>
    <p:sldLayoutId id="2147483674" r:id="rId16"/>
    <p:sldLayoutId id="2147483654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6" r:id="rId28"/>
    <p:sldLayoutId id="2147483693" r:id="rId29"/>
    <p:sldLayoutId id="2147483697" r:id="rId30"/>
    <p:sldLayoutId id="2147483694" r:id="rId31"/>
    <p:sldLayoutId id="2147483695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5819C-8607-4A10-98B1-5745B88136AB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E0E86-8A3E-4A22-98D0-5877A58DD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&#1055;&#1088;&#1077;&#1079;&#1077;&#1085;&#1090;&#1072;&#1094;&#1080;&#1103;%20AgBionika\soft\&#1053;&#1072;&#1085;&#1086;&#1089;&#1077;&#1088;&#1077;&#1073;&#1088;&#1086;%20&#1074;&#1086;&#1079;&#1076;&#1077;&#1081;&#1089;&#1090;&#1074;&#1080;&#1077;%20&#1074;%20&#1074;&#1086;&#1076;&#1077;%20%20230%20ppm%20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abs/pii/S0167577X11014893" TargetMode="External"/><Relationship Id="rId7" Type="http://schemas.openxmlformats.org/officeDocument/2006/relationships/hyperlink" Target="https://www.dovepress.com/synthesis-characterization-and-antimicrobial-properties-of-copper-nano-peer-reviewed-article-IJN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ciencedirect.com/science/article/abs/pii/S0927776515000855?via=ihub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sciencedirect.com/science/article/abs/pii/S0167577X11014893" TargetMode="External"/><Relationship Id="rId7" Type="http://schemas.openxmlformats.org/officeDocument/2006/relationships/hyperlink" Target="https://www.sciencedirect.com/science/article/abs/pii/S154996341000002X?via=ihu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svg"/><Relationship Id="rId11" Type="http://schemas.openxmlformats.org/officeDocument/2006/relationships/hyperlink" Target="https://www.mdpi.com/1420-3049/16/10/8894/htm" TargetMode="External"/><Relationship Id="rId10" Type="http://schemas.openxmlformats.org/officeDocument/2006/relationships/hyperlink" Target="https://jnanobiotechnology.biomedcentral.com/articles/10.1186/1477-3155-8-1" TargetMode="External"/><Relationship Id="rId4" Type="http://schemas.openxmlformats.org/officeDocument/2006/relationships/image" Target="../media/image31.png"/><Relationship Id="rId9" Type="http://schemas.openxmlformats.org/officeDocument/2006/relationships/hyperlink" Target="https://www.dovepress.com/synthesis-characterization-and-antimicrobial-properties-of-copper-nano-peer-reviewed-article-IJ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.acs.org/doi/abs/10.1021/bc900215b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link.springer.com/article/10.1186/1556-276X-8-93" TargetMode="External"/><Relationship Id="rId2" Type="http://schemas.openxmlformats.org/officeDocument/2006/relationships/hyperlink" Target="https://www.sciencedirect.com/science/article/abs/pii/S0167577X1101489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3826769/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s://www.sciencedirect.com/science/article/abs/pii/S0021979704001638?via=ihub" TargetMode="External"/><Relationship Id="rId2" Type="http://schemas.openxmlformats.org/officeDocument/2006/relationships/hyperlink" Target="https://www.sciencedirect.com/science/article/abs/pii/S0167577X11014893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rp.org/journal/PaperInforCitation.aspx?PaperID=65036" TargetMode="External"/><Relationship Id="rId7" Type="http://schemas.openxmlformats.org/officeDocument/2006/relationships/hyperlink" Target="https://www.sciencedirect.com/science/article/abs/pii/S1549963411000062?via=ihub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abs/pii/S154996341000002X?via=ihub" TargetMode="External"/><Relationship Id="rId7" Type="http://schemas.openxmlformats.org/officeDocument/2006/relationships/hyperlink" Target="https://www.sciencedirect.com/science/article/abs/pii/S0167577X11014893" TargetMode="External"/><Relationship Id="rId12" Type="http://schemas.openxmlformats.org/officeDocument/2006/relationships/hyperlink" Target="https://www.scirp.org/journal/PaperInforCitation.aspx?PaperID=65036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svg"/><Relationship Id="rId11" Type="http://schemas.openxmlformats.org/officeDocument/2006/relationships/hyperlink" Target="https://www.sciencedirect.com/science/article/abs/pii/S1549963411000062?via=ihub" TargetMode="External"/><Relationship Id="rId10" Type="http://schemas.openxmlformats.org/officeDocument/2006/relationships/hyperlink" Target="https://www.azonano.com/news.aspx?newsID=12729" TargetMode="External"/><Relationship Id="rId9" Type="http://schemas.openxmlformats.org/officeDocument/2006/relationships/hyperlink" Target="https://www.hindawi.com/journals/isrn/2014/84368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fabrika-krasok.net/" TargetMode="Externa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3.xml"/><Relationship Id="rId3" Type="http://schemas.openxmlformats.org/officeDocument/2006/relationships/slide" Target="slide4.xml"/><Relationship Id="rId7" Type="http://schemas.openxmlformats.org/officeDocument/2006/relationships/slide" Target="slide12.xml"/><Relationship Id="rId12" Type="http://schemas.openxmlformats.org/officeDocument/2006/relationships/slide" Target="slide3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28.xml"/><Relationship Id="rId5" Type="http://schemas.openxmlformats.org/officeDocument/2006/relationships/slide" Target="slide7.xml"/><Relationship Id="rId10" Type="http://schemas.openxmlformats.org/officeDocument/2006/relationships/slide" Target="slide27.xml"/><Relationship Id="rId4" Type="http://schemas.openxmlformats.org/officeDocument/2006/relationships/slide" Target="slide5.xml"/><Relationship Id="rId9" Type="http://schemas.openxmlformats.org/officeDocument/2006/relationships/slide" Target="slide20.xml"/><Relationship Id="rId14" Type="http://schemas.openxmlformats.org/officeDocument/2006/relationships/slide" Target="slide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ergej-deko.livejournal.com/13700.html" TargetMode="External"/><Relationship Id="rId5" Type="http://schemas.openxmlformats.org/officeDocument/2006/relationships/hyperlink" Target="http://fabrika-krasok.net/catalog/product/87/" TargetMode="Externa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nano.2009.12.002" TargetMode="External"/><Relationship Id="rId13" Type="http://schemas.openxmlformats.org/officeDocument/2006/relationships/hyperlink" Target="https://dx.doi.org/10.1186%2Fs12951-018-0392-8" TargetMode="External"/><Relationship Id="rId3" Type="http://schemas.openxmlformats.org/officeDocument/2006/relationships/hyperlink" Target="https://www.infona.pl/contributor/0@bwmeta1.element.elsevier-fb3381e7-49a0-3882-aa75-0ef37116b341/tab/publications" TargetMode="External"/><Relationship Id="rId7" Type="http://schemas.openxmlformats.org/officeDocument/2006/relationships/hyperlink" Target="https://scholar.google.com/scholar_lookup?journal=Catal.+Today&amp;title=Bio-friendly+controllable+synthesis+of+silver+nanoparticles+and+their+enhanced+antibacterial+property&amp;author=Q.+Guan&amp;author=C.+Xia&amp;author=W.+Li&amp;publication_year=2018&amp;doi=10.1016/j.cattod.2018.05.004&amp;" TargetMode="External"/><Relationship Id="rId12" Type="http://schemas.openxmlformats.org/officeDocument/2006/relationships/hyperlink" Target="https://doi.org/10.1002/cmdc.200900049" TargetMode="External"/><Relationship Id="rId2" Type="http://schemas.openxmlformats.org/officeDocument/2006/relationships/hyperlink" Target="https://www.scirp.org/journal/PaperInforCitation.aspx?PaperID=65036" TargetMode="Externa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doi.org/10.1016/j.biotechadv.2008.09.002" TargetMode="External"/><Relationship Id="rId11" Type="http://schemas.openxmlformats.org/officeDocument/2006/relationships/hyperlink" Target="https://doi.org/10.1088/0957-4484/16/10/059" TargetMode="External"/><Relationship Id="rId5" Type="http://schemas.openxmlformats.org/officeDocument/2006/relationships/hyperlink" Target="https://www.infona.pl/contributor/2@bwmeta1.element.elsevier-fb3381e7-49a0-3882-aa75-0ef37116b341/tab/publications" TargetMode="External"/><Relationship Id="rId15" Type="http://schemas.openxmlformats.org/officeDocument/2006/relationships/hyperlink" Target="https://doi.org/10.1016/j.jcis.2004.02.012" TargetMode="External"/><Relationship Id="rId10" Type="http://schemas.openxmlformats.org/officeDocument/2006/relationships/hyperlink" Target="https://doi.org/10.1016/j.jmii.2014.04.013" TargetMode="External"/><Relationship Id="rId4" Type="http://schemas.openxmlformats.org/officeDocument/2006/relationships/hyperlink" Target="https://www.infona.pl/contributor/1@bwmeta1.element.elsevier-fb3381e7-49a0-3882-aa75-0ef37116b341/tab/publications" TargetMode="External"/><Relationship Id="rId9" Type="http://schemas.openxmlformats.org/officeDocument/2006/relationships/hyperlink" Target="https://doi.org/10.1016/j.bcab.2018.06.005" TargetMode="External"/><Relationship Id="rId14" Type="http://schemas.openxmlformats.org/officeDocument/2006/relationships/hyperlink" Target="https://dx.doi.org/10.3390%2Fnano8090681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19.jpeg"/><Relationship Id="rId7" Type="http://schemas.openxmlformats.org/officeDocument/2006/relationships/slide" Target="slide2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6" Type="http://schemas.openxmlformats.org/officeDocument/2006/relationships/slide" Target="slide30.xml"/><Relationship Id="rId5" Type="http://schemas.openxmlformats.org/officeDocument/2006/relationships/image" Target="../media/image23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Городской пейзаж&#10;">
            <a:extLst>
              <a:ext uri="{FF2B5EF4-FFF2-40B4-BE49-F238E27FC236}">
                <a16:creationId xmlns:a16="http://schemas.microsoft.com/office/drawing/2014/main" xmlns="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134470" y="431842"/>
            <a:ext cx="6539345" cy="6116542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2944" y="2734321"/>
            <a:ext cx="5024206" cy="1544716"/>
          </a:xfrm>
        </p:spPr>
        <p:txBody>
          <a:bodyPr rtlCol="0"/>
          <a:lstStyle/>
          <a:p>
            <a:r>
              <a:rPr lang="ru-RU" sz="4000" dirty="0" err="1" smtClean="0"/>
              <a:t>Нанотехнологии</a:t>
            </a:r>
            <a:r>
              <a:rPr lang="ru-RU" sz="4000" dirty="0" smtClean="0"/>
              <a:t> </a:t>
            </a:r>
            <a:r>
              <a:rPr lang="ru-RU" sz="4000" dirty="0"/>
              <a:t>против вирусов и бактерий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71822" y="4279971"/>
            <a:ext cx="5015328" cy="503167"/>
          </a:xfrm>
        </p:spPr>
        <p:txBody>
          <a:bodyPr/>
          <a:lstStyle/>
          <a:p>
            <a:r>
              <a:rPr lang="en-US" sz="2400" b="1" dirty="0" err="1" smtClean="0"/>
              <a:t>A</a:t>
            </a:r>
            <a:r>
              <a:rPr lang="en-US" sz="2400" b="1" cap="none" dirty="0" err="1" smtClean="0"/>
              <a:t>g</a:t>
            </a:r>
            <a:r>
              <a:rPr lang="en-US" sz="2400" b="1" dirty="0" err="1" smtClean="0"/>
              <a:t>Bionika</a:t>
            </a:r>
            <a:r>
              <a:rPr lang="en-US" sz="2400" b="1" dirty="0" smtClean="0"/>
              <a:t> </a:t>
            </a:r>
            <a:r>
              <a:rPr lang="en-US" sz="2400" b="1" cap="none" dirty="0" err="1" smtClean="0"/>
              <a:t>dekorus</a:t>
            </a:r>
            <a:r>
              <a:rPr lang="en-US" sz="2400" b="1" dirty="0" smtClean="0"/>
              <a:t>™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10</a:t>
            </a:fld>
            <a:endParaRPr lang="ru-RU" noProof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9569" y="298013"/>
            <a:ext cx="3932237" cy="1600200"/>
          </a:xfrm>
        </p:spPr>
        <p:txBody>
          <a:bodyPr>
            <a:normAutofit/>
          </a:bodyPr>
          <a:lstStyle/>
          <a:p>
            <a:r>
              <a:rPr lang="ru-RU" b="1" cap="all" dirty="0"/>
              <a:t>Что такое </a:t>
            </a:r>
            <a:r>
              <a:rPr lang="ru-RU" b="1" cap="all" dirty="0" err="1"/>
              <a:t>наносеребро</a:t>
            </a:r>
            <a:r>
              <a:rPr lang="ru-RU" b="1" cap="all" dirty="0"/>
              <a:t> и </a:t>
            </a:r>
            <a:r>
              <a:rPr lang="ru-RU" b="1" cap="all" dirty="0" err="1"/>
              <a:t>наномедь</a:t>
            </a:r>
            <a:endParaRPr lang="ru-RU" b="1" cap="all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78037" y="526473"/>
            <a:ext cx="7356764" cy="22721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Наночастицы – это материалы сверхмалого размера, обладающие большим количеством недоступных ранее свойств. Их применение позволяет создать продукты значительно превосходящие аналоги по эффективности, долговечности, </a:t>
            </a:r>
            <a:r>
              <a:rPr lang="ru-RU" dirty="0" err="1"/>
              <a:t>экологичности</a:t>
            </a:r>
            <a:r>
              <a:rPr lang="ru-RU" dirty="0"/>
              <a:t> и целому ряду других параметров.</a:t>
            </a:r>
          </a:p>
          <a:p>
            <a:r>
              <a:rPr lang="ru-RU" dirty="0"/>
              <a:t>Наночастицы не вступают в реакцию с компонентами продуктов, в которые были внедрены. За счет этого любому продукту можно придать активные свойства.</a:t>
            </a:r>
          </a:p>
          <a:p>
            <a:r>
              <a:rPr lang="ru-RU" dirty="0"/>
              <a:t>Бактерии, вирусы и микробы не могут выработать механизм защиты от действия </a:t>
            </a:r>
            <a:r>
              <a:rPr lang="ru-RU" dirty="0" err="1"/>
              <a:t>наночастиц</a:t>
            </a:r>
            <a:r>
              <a:rPr lang="ru-RU" dirty="0"/>
              <a:t> металлов. Благодаря этому мы не развиваем бактерии, делая их еще опаснее для человека, а просто устраняем их из мест, где они не нужны.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877"/>
          <a:stretch/>
        </p:blipFill>
        <p:spPr>
          <a:xfrm>
            <a:off x="221680" y="2841566"/>
            <a:ext cx="11953875" cy="3919464"/>
          </a:xfrm>
        </p:spPr>
      </p:pic>
    </p:spTree>
    <p:extLst>
      <p:ext uri="{BB962C8B-B14F-4D97-AF65-F5344CB8AC3E}">
        <p14:creationId xmlns="" xmlns:p14="http://schemas.microsoft.com/office/powerpoint/2010/main" val="40193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12" y="246621"/>
            <a:ext cx="11071225" cy="573650"/>
          </a:xfrm>
        </p:spPr>
        <p:txBody>
          <a:bodyPr/>
          <a:lstStyle/>
          <a:p>
            <a:r>
              <a:rPr lang="ru-RU" sz="2400" dirty="0"/>
              <a:t>Что такое </a:t>
            </a:r>
            <a:r>
              <a:rPr lang="ru-RU" sz="2400" dirty="0" err="1"/>
              <a:t>наносеребро</a:t>
            </a:r>
            <a:r>
              <a:rPr lang="ru-RU" sz="2400" dirty="0"/>
              <a:t> и </a:t>
            </a:r>
            <a:r>
              <a:rPr lang="ru-RU" sz="2400" dirty="0" err="1"/>
              <a:t>наномедь</a:t>
            </a:r>
            <a:endParaRPr lang="ru-RU" sz="24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25" r="24225"/>
          <a:stretch>
            <a:fillRect/>
          </a:stretch>
        </p:blipFill>
        <p:spPr/>
      </p:pic>
      <p:sp>
        <p:nvSpPr>
          <p:cNvPr id="5" name="Объект 4"/>
          <p:cNvSpPr>
            <a:spLocks noGrp="1"/>
          </p:cNvSpPr>
          <p:nvPr>
            <p:ph idx="15"/>
          </p:nvPr>
        </p:nvSpPr>
        <p:spPr>
          <a:xfrm>
            <a:off x="219126" y="2438677"/>
            <a:ext cx="3445566" cy="183499"/>
          </a:xfrm>
        </p:spPr>
        <p:txBody>
          <a:bodyPr/>
          <a:lstStyle/>
          <a:p>
            <a:r>
              <a:rPr lang="ru-RU" dirty="0" smtClean="0"/>
              <a:t>серебро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9126" y="2810434"/>
            <a:ext cx="3445566" cy="297621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+mj-lt"/>
              </a:rPr>
              <a:t>В структуры и поры материалов (например пластик, дерево) глубоко проникают вредные микроорганизмы, которые невозможно вымыть и легко устранить. Наночастицы, в силу своего размера, способны проникнуть в поры материала и уничтожить вредную микрофлору.</a:t>
            </a:r>
          </a:p>
          <a:p>
            <a:r>
              <a:rPr lang="ru-RU" dirty="0">
                <a:latin typeface="+mj-lt"/>
              </a:rPr>
              <a:t>Наночастицы серебра убивают 650 видов самых опасных патогенов. У них нет возможности адаптироваться к серебру.</a:t>
            </a:r>
          </a:p>
          <a:p>
            <a:r>
              <a:rPr lang="ru-RU" dirty="0" err="1">
                <a:latin typeface="+mj-lt"/>
              </a:rPr>
              <a:t>Наносеребро</a:t>
            </a:r>
            <a:r>
              <a:rPr lang="ru-RU" dirty="0">
                <a:latin typeface="+mj-lt"/>
              </a:rPr>
              <a:t> применяется в качестве естественного консерванта даже в пищевой промышленности. Его способность уничтожать микробы позволяет создавать продукты и сырье с длительным сроком хранения.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6"/>
          </p:nvPr>
        </p:nvSpPr>
        <p:spPr>
          <a:xfrm>
            <a:off x="8527124" y="2438676"/>
            <a:ext cx="3445566" cy="194987"/>
          </a:xfrm>
        </p:spPr>
        <p:txBody>
          <a:bodyPr/>
          <a:lstStyle/>
          <a:p>
            <a:r>
              <a:rPr lang="ru-RU" dirty="0" smtClean="0"/>
              <a:t>медь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4"/>
          </p:nvPr>
        </p:nvSpPr>
        <p:spPr>
          <a:xfrm>
            <a:off x="8527490" y="2808288"/>
            <a:ext cx="3445200" cy="3008312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+mj-lt"/>
              </a:rPr>
              <a:t>Основное свойство </a:t>
            </a:r>
            <a:r>
              <a:rPr lang="ru-RU" sz="1400" dirty="0" smtClean="0">
                <a:latin typeface="+mj-lt"/>
              </a:rPr>
              <a:t>– </a:t>
            </a:r>
            <a:r>
              <a:rPr lang="ru-RU" sz="1400" dirty="0">
                <a:latin typeface="+mj-lt"/>
              </a:rPr>
              <a:t>уничтожение грибков и плесени в труднодоступных местах и в местах высокой влажности. Наночастицы меди на порядки эффективнее остальных средств борются с грибковыми образованиями. В отличие от многих аналогов устраняют не только внешние проявления и последствия грибковых заражений, а уничтожают сам грибок. Решают проблему раз и навсегда.</a:t>
            </a:r>
          </a:p>
        </p:txBody>
      </p:sp>
    </p:spTree>
    <p:extLst>
      <p:ext uri="{BB962C8B-B14F-4D97-AF65-F5344CB8AC3E}">
        <p14:creationId xmlns="" xmlns:p14="http://schemas.microsoft.com/office/powerpoint/2010/main" val="36049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56447"/>
            <a:ext cx="11134631" cy="2272553"/>
          </a:xfrm>
        </p:spPr>
        <p:txBody>
          <a:bodyPr rtlCol="0"/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При взаимодействии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наносеребра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и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наномеди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с клетками вирусов и бактерий происходит денатурация (нарушение природной структуры) белка клетки.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Внешние проявления денатурации сводятся к потере растворимости, повышению вязкости белковых растворов. Наиболее характерным признаком денатурации является резкое снижение или полная потеря белком его биологической активности. При денатурации белка, разрушаются в основном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нековалентные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 связи (в частности, гидрофобные взаимодействия и водородные связи). В этих условиях развертываются глобулы (глобула — состояние (набор </a:t>
            </a:r>
            <a:r>
              <a:rPr lang="ru-RU" sz="1400" dirty="0" err="1">
                <a:solidFill>
                  <a:schemeClr val="bg1"/>
                </a:solidFill>
                <a:latin typeface="+mj-lt"/>
              </a:rPr>
              <a:t>конформаций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) полимерной цепи, в котором флуктуации концентрации звеньев малы: их радиус корреляции значительно меньше размера макромолекулы, концентрация звеньев в глобулярном состоянии значительно выше, чем в полимерном клубке, причём эта концентрация постоянна во всём объёме глобулы) белковых молекул и образуются случайные и беспорядочные структуры</a:t>
            </a:r>
            <a:r>
              <a:rPr lang="ru-RU" sz="14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</a:rPr>
              <a:t>Основным </a:t>
            </a:r>
            <a:r>
              <a:rPr lang="ru-RU" sz="1400" dirty="0" err="1">
                <a:solidFill>
                  <a:schemeClr val="bg1"/>
                </a:solidFill>
              </a:rPr>
              <a:t>дистабилизирующим</a:t>
            </a:r>
            <a:r>
              <a:rPr lang="ru-RU" sz="1400" dirty="0">
                <a:solidFill>
                  <a:schemeClr val="bg1"/>
                </a:solidFill>
              </a:rPr>
              <a:t> фактором является колебание кристаллической решетки.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  <a:p>
            <a:pPr marL="0" indent="0" rtl="0">
              <a:buNone/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6"/>
            <a:ext cx="9892086" cy="508933"/>
          </a:xfrm>
        </p:spPr>
        <p:txBody>
          <a:bodyPr rtlCol="0"/>
          <a:lstStyle/>
          <a:p>
            <a:r>
              <a:rPr lang="ru-RU" dirty="0">
                <a:solidFill>
                  <a:schemeClr val="bg1"/>
                </a:solidFill>
              </a:rPr>
              <a:t>Как работают </a:t>
            </a:r>
            <a:r>
              <a:rPr lang="ru-RU" dirty="0" err="1">
                <a:solidFill>
                  <a:schemeClr val="bg1"/>
                </a:solidFill>
              </a:rPr>
              <a:t>нанометаллы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3" y="3412627"/>
            <a:ext cx="10058400" cy="32705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9553" y="5888306"/>
            <a:ext cx="205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Бактериальная клетка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84457" y="5889777"/>
            <a:ext cx="2057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+mj-lt"/>
              </a:rPr>
              <a:t>Наночастицы серебра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3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правляющая кнопка: фильм 10">
            <a:hlinkClick r:id="rId3" action="ppaction://hlinkfile" highlightClick="1"/>
          </p:cNvPr>
          <p:cNvSpPr/>
          <p:nvPr/>
        </p:nvSpPr>
        <p:spPr>
          <a:xfrm>
            <a:off x="8601105" y="3214505"/>
            <a:ext cx="938676" cy="428877"/>
          </a:xfrm>
          <a:prstGeom prst="actionButtonMovie">
            <a:avLst/>
          </a:prstGeom>
          <a:solidFill>
            <a:schemeClr val="bg1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0"/>
            <a:ext cx="6117579" cy="6858000"/>
          </a:xfrm>
          <a:solidFill>
            <a:schemeClr val="bg1"/>
          </a:solidFill>
        </p:spPr>
        <p:txBody>
          <a:bodyPr anchor="ctr" anchorCtr="0"/>
          <a:lstStyle/>
          <a:p>
            <a:pPr algn="ctr">
              <a:buNone/>
            </a:pPr>
            <a:r>
              <a:rPr lang="ru-RU" sz="2800" b="1" dirty="0" smtClean="0">
                <a:latin typeface="+mj-lt"/>
              </a:rPr>
              <a:t>КАК</a:t>
            </a:r>
          </a:p>
          <a:p>
            <a:pPr algn="ctr">
              <a:buNone/>
            </a:pPr>
            <a:r>
              <a:rPr lang="ru-RU" sz="2800" b="1" dirty="0" smtClean="0">
                <a:latin typeface="+mj-lt"/>
              </a:rPr>
              <a:t>РАБОТАЮТ</a:t>
            </a:r>
          </a:p>
          <a:p>
            <a:pPr algn="ctr">
              <a:buNone/>
            </a:pPr>
            <a:r>
              <a:rPr lang="ru-RU" sz="2800" b="1" dirty="0" smtClean="0">
                <a:latin typeface="+mj-lt"/>
              </a:rPr>
              <a:t>НАНОМЕТАЛЛЫ</a:t>
            </a:r>
            <a:endParaRPr lang="ru-RU" sz="28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3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chemeClr val="accent1"/>
                </a:solidFill>
              </a:rPr>
              <a:t>Синтез и </a:t>
            </a:r>
            <a:r>
              <a:rPr lang="ru-RU" sz="1400" dirty="0" err="1" smtClean="0">
                <a:solidFill>
                  <a:schemeClr val="accent1"/>
                </a:solidFill>
              </a:rPr>
              <a:t>антимикробная</a:t>
            </a:r>
            <a:r>
              <a:rPr lang="ru-RU" sz="1400" dirty="0" smtClean="0">
                <a:solidFill>
                  <a:schemeClr val="accent1"/>
                </a:solidFill>
              </a:rPr>
              <a:t> активность монодисперсных </a:t>
            </a:r>
            <a:r>
              <a:rPr lang="ru-RU" sz="1400" dirty="0" err="1" smtClean="0">
                <a:solidFill>
                  <a:schemeClr val="accent1"/>
                </a:solidFill>
              </a:rPr>
              <a:t>наночастиц</a:t>
            </a:r>
            <a:r>
              <a:rPr lang="ru-RU" sz="1400" dirty="0" smtClean="0">
                <a:solidFill>
                  <a:schemeClr val="accent1"/>
                </a:solidFill>
              </a:rPr>
              <a:t> меди</a:t>
            </a:r>
          </a:p>
        </p:txBody>
      </p:sp>
      <p:pic>
        <p:nvPicPr>
          <p:cNvPr id="16" name="Рисунок 15" descr="Рисунок1.png"/>
          <p:cNvPicPr>
            <a:picLocks noGrp="1" noChangeAspect="1"/>
          </p:cNvPicPr>
          <p:nvPr>
            <p:ph type="pic" sz="quarter" idx="39"/>
          </p:nvPr>
        </p:nvPicPr>
        <p:blipFill>
          <a:blip r:embed="rId2"/>
          <a:srcRect l="6193" r="6193"/>
          <a:stretch>
            <a:fillRect/>
          </a:stretch>
        </p:blipFill>
        <p:spPr/>
      </p:pic>
      <p:sp>
        <p:nvSpPr>
          <p:cNvPr id="8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 txBox="1">
            <a:spLocks/>
          </p:cNvSpPr>
          <p:nvPr/>
        </p:nvSpPr>
        <p:spPr>
          <a:xfrm>
            <a:off x="552450" y="1219201"/>
            <a:ext cx="4524376" cy="56832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Противогрибковая и антибактериальная активность 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наночастиц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меди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9" name="Объект 3"/>
          <p:cNvSpPr>
            <a:spLocks noGrp="1"/>
          </p:cNvSpPr>
          <p:nvPr>
            <p:ph idx="1"/>
          </p:nvPr>
        </p:nvSpPr>
        <p:spPr>
          <a:xfrm>
            <a:off x="514350" y="1981200"/>
            <a:ext cx="4546600" cy="4292600"/>
          </a:xfrm>
        </p:spPr>
        <p:txBody>
          <a:bodyPr/>
          <a:lstStyle/>
          <a:p>
            <a:pPr algn="just"/>
            <a:r>
              <a:rPr lang="ru-RU" sz="1100" dirty="0">
                <a:latin typeface="+mj-lt"/>
              </a:rPr>
              <a:t>Показано наличие антимикробного действия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на соответствующие организмы. Наночастицы меди проявляли антибактериальную активность в отношении исследуемых патогенных штаммов M. </a:t>
            </a:r>
            <a:r>
              <a:rPr lang="ru-RU" sz="1100" dirty="0" err="1">
                <a:latin typeface="+mj-lt"/>
              </a:rPr>
              <a:t>luteus</a:t>
            </a:r>
            <a:r>
              <a:rPr lang="ru-RU" sz="1100" dirty="0">
                <a:latin typeface="+mj-lt"/>
              </a:rPr>
              <a:t> (16 ± 0,781), S. </a:t>
            </a:r>
            <a:r>
              <a:rPr lang="ru-RU" sz="1100" dirty="0" err="1">
                <a:latin typeface="+mj-lt"/>
              </a:rPr>
              <a:t>aureus</a:t>
            </a:r>
            <a:r>
              <a:rPr lang="ru-RU" sz="1100" dirty="0">
                <a:latin typeface="+mj-lt"/>
              </a:rPr>
              <a:t> (21 ± 1,612), </a:t>
            </a:r>
            <a:r>
              <a:rPr lang="ru-RU" sz="1100" dirty="0" err="1">
                <a:latin typeface="+mj-lt"/>
              </a:rPr>
              <a:t>E.coli</a:t>
            </a:r>
            <a:r>
              <a:rPr lang="ru-RU" sz="1100" dirty="0">
                <a:latin typeface="+mj-lt"/>
              </a:rPr>
              <a:t> (26 ± 0,985), K. </a:t>
            </a:r>
            <a:r>
              <a:rPr lang="ru-RU" sz="1100" dirty="0" err="1">
                <a:latin typeface="+mj-lt"/>
              </a:rPr>
              <a:t>pneumoniae</a:t>
            </a:r>
            <a:r>
              <a:rPr lang="ru-RU" sz="1100" dirty="0">
                <a:latin typeface="+mj-lt"/>
              </a:rPr>
              <a:t> (15 ± 0,689), P. </a:t>
            </a:r>
            <a:r>
              <a:rPr lang="ru-RU" sz="1100" dirty="0" err="1">
                <a:latin typeface="+mj-lt"/>
              </a:rPr>
              <a:t>aeruginosa</a:t>
            </a:r>
            <a:r>
              <a:rPr lang="ru-RU" sz="1100" dirty="0">
                <a:latin typeface="+mj-lt"/>
              </a:rPr>
              <a:t> (5 ± 1,136), сходным образом, противогрибковая активность наблюдалась в отношении A. </a:t>
            </a:r>
            <a:r>
              <a:rPr lang="ru-RU" sz="1100" dirty="0" err="1">
                <a:latin typeface="+mj-lt"/>
              </a:rPr>
              <a:t>falvus</a:t>
            </a:r>
            <a:r>
              <a:rPr lang="ru-RU" sz="1100" dirty="0">
                <a:latin typeface="+mj-lt"/>
              </a:rPr>
              <a:t> (13 ± 0,577), </a:t>
            </a:r>
            <a:r>
              <a:rPr lang="ru-RU" sz="1100" dirty="0" err="1">
                <a:latin typeface="+mj-lt"/>
              </a:rPr>
              <a:t>A.niger</a:t>
            </a:r>
            <a:r>
              <a:rPr lang="ru-RU" sz="1100" dirty="0">
                <a:latin typeface="+mj-lt"/>
              </a:rPr>
              <a:t> (16 ± 0,354), C. </a:t>
            </a:r>
            <a:r>
              <a:rPr lang="ru-RU" sz="1100" dirty="0" err="1">
                <a:latin typeface="+mj-lt"/>
              </a:rPr>
              <a:t>albicans</a:t>
            </a:r>
            <a:r>
              <a:rPr lang="ru-RU" sz="1100" dirty="0">
                <a:latin typeface="+mj-lt"/>
              </a:rPr>
              <a:t> (23 ± 1,258) соответственно. </a:t>
            </a:r>
            <a:r>
              <a:rPr lang="ru-RU" sz="1100" dirty="0" err="1">
                <a:latin typeface="+mj-lt"/>
              </a:rPr>
              <a:t>Bacillus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subtilis</a:t>
            </a:r>
            <a:r>
              <a:rPr lang="ru-RU" sz="1100" dirty="0">
                <a:latin typeface="+mj-lt"/>
              </a:rPr>
              <a:t> продемонстрировал самую высокую чувствительность к </a:t>
            </a:r>
            <a:r>
              <a:rPr lang="ru-RU" sz="1100" dirty="0" err="1">
                <a:latin typeface="+mj-lt"/>
              </a:rPr>
              <a:t>наночастицам</a:t>
            </a:r>
            <a:r>
              <a:rPr lang="ru-RU" sz="1100" dirty="0">
                <a:latin typeface="+mj-lt"/>
              </a:rPr>
              <a:t> по сравнению с другими штаммами и был более подвержен влиянию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меди, которые наблюдались между зоной ингибирования, наблюдаемой в тесте диффузии диска, и MIC / MBC, определенной на основе жидких культур с различными штаммами (r2 = -0,75).</a:t>
            </a:r>
          </a:p>
          <a:p>
            <a:pPr algn="just"/>
            <a:r>
              <a:rPr lang="ru-RU" sz="1100" dirty="0">
                <a:latin typeface="+mj-lt"/>
              </a:rPr>
              <a:t>Эффективность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меди в качестве противогрибковых агентов также подтверждается результатами экспериментов, в которых эти частицы смешивались с коммерческими акриловыми красками, значение MIC ниже, чем значения MIC </a:t>
            </a:r>
            <a:r>
              <a:rPr lang="ru-RU" sz="1100" dirty="0" err="1">
                <a:latin typeface="+mj-lt"/>
              </a:rPr>
              <a:t>Stachybotrys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chartarum</a:t>
            </a:r>
            <a:r>
              <a:rPr lang="ru-RU" sz="1100" dirty="0">
                <a:latin typeface="+mj-lt"/>
              </a:rPr>
              <a:t>, указанные для </a:t>
            </a:r>
            <a:r>
              <a:rPr lang="ru-RU" sz="1100" dirty="0" err="1">
                <a:latin typeface="+mj-lt"/>
              </a:rPr>
              <a:t>карновой</a:t>
            </a:r>
            <a:r>
              <a:rPr lang="ru-RU" sz="1100" dirty="0">
                <a:latin typeface="+mj-lt"/>
              </a:rPr>
              <a:t> кислоты (75 </a:t>
            </a:r>
            <a:r>
              <a:rPr lang="ru-RU" sz="1100" dirty="0" err="1">
                <a:latin typeface="+mj-lt"/>
              </a:rPr>
              <a:t>мкМ</a:t>
            </a:r>
            <a:r>
              <a:rPr lang="ru-RU" sz="1100" dirty="0">
                <a:latin typeface="+mj-lt"/>
              </a:rPr>
              <a:t>, 25 мкг / мл), пенициллин G (299 </a:t>
            </a:r>
            <a:r>
              <a:rPr lang="ru-RU" sz="1100" dirty="0" err="1">
                <a:latin typeface="+mj-lt"/>
              </a:rPr>
              <a:t>мкМ</a:t>
            </a:r>
            <a:r>
              <a:rPr lang="ru-RU" sz="1100" dirty="0">
                <a:latin typeface="+mj-lt"/>
              </a:rPr>
              <a:t>, 100 мкг / мл) или </a:t>
            </a:r>
            <a:r>
              <a:rPr lang="ru-RU" sz="1100" dirty="0" err="1">
                <a:latin typeface="+mj-lt"/>
              </a:rPr>
              <a:t>итраконазол</a:t>
            </a:r>
            <a:r>
              <a:rPr lang="ru-RU" sz="1100" dirty="0">
                <a:latin typeface="+mj-lt"/>
              </a:rPr>
              <a:t> (142 мкМ-142 </a:t>
            </a:r>
            <a:r>
              <a:rPr lang="ru-RU" sz="1100" dirty="0" err="1">
                <a:latin typeface="+mj-lt"/>
              </a:rPr>
              <a:t>мМ</a:t>
            </a:r>
            <a:r>
              <a:rPr lang="ru-RU" sz="1100" dirty="0">
                <a:latin typeface="+mj-lt"/>
              </a:rPr>
              <a:t>; 0,1–100 мг / мл) 43, 44, но выше 2,5 </a:t>
            </a:r>
            <a:r>
              <a:rPr lang="ru-RU" sz="1100" dirty="0" err="1">
                <a:latin typeface="+mj-lt"/>
              </a:rPr>
              <a:t>мкМ</a:t>
            </a:r>
            <a:r>
              <a:rPr lang="ru-RU" sz="1100" dirty="0">
                <a:latin typeface="+mj-lt"/>
              </a:rPr>
              <a:t> (3,12 мкг / мл) 43 для актиномицина D (который, однако, очень токсичен)</a:t>
            </a:r>
          </a:p>
          <a:p>
            <a:pPr algn="just"/>
            <a:r>
              <a:rPr lang="en-US" sz="1100" dirty="0" smtClean="0">
                <a:latin typeface="+mj-lt"/>
              </a:rPr>
              <a:t>[</a:t>
            </a:r>
            <a:r>
              <a:rPr lang="en-US" sz="1100" dirty="0" err="1">
                <a:latin typeface="+mj-lt"/>
              </a:rPr>
              <a:t>Ramyadevi</a:t>
            </a:r>
            <a:r>
              <a:rPr lang="en-US" sz="1100" dirty="0">
                <a:latin typeface="+mj-lt"/>
              </a:rPr>
              <a:t>, J., </a:t>
            </a:r>
            <a:r>
              <a:rPr lang="en-US" sz="1100" dirty="0" err="1">
                <a:latin typeface="+mj-lt"/>
              </a:rPr>
              <a:t>Jeyasubramanian</a:t>
            </a:r>
            <a:r>
              <a:rPr lang="en-US" sz="1100" dirty="0">
                <a:latin typeface="+mj-lt"/>
              </a:rPr>
              <a:t>, K., </a:t>
            </a:r>
            <a:r>
              <a:rPr lang="en-US" sz="1100" dirty="0" err="1">
                <a:latin typeface="+mj-lt"/>
              </a:rPr>
              <a:t>Marikani</a:t>
            </a:r>
            <a:r>
              <a:rPr lang="en-US" sz="1100" dirty="0">
                <a:latin typeface="+mj-lt"/>
              </a:rPr>
              <a:t>, A., </a:t>
            </a:r>
            <a:r>
              <a:rPr lang="en-US" sz="1100" dirty="0" err="1">
                <a:latin typeface="+mj-lt"/>
              </a:rPr>
              <a:t>Rajakumar</a:t>
            </a:r>
            <a:r>
              <a:rPr lang="en-US" sz="1100" dirty="0">
                <a:latin typeface="+mj-lt"/>
              </a:rPr>
              <a:t>, G., &amp; </a:t>
            </a:r>
            <a:r>
              <a:rPr lang="en-US" sz="1100" dirty="0" err="1">
                <a:latin typeface="+mj-lt"/>
              </a:rPr>
              <a:t>Rahuman</a:t>
            </a:r>
            <a:r>
              <a:rPr lang="en-US" sz="1100" dirty="0">
                <a:latin typeface="+mj-lt"/>
              </a:rPr>
              <a:t>, A. A. (2012). Synthesis and antimicrobial activity of copper nanoparticles. Materials Letters, 71, 114–116.]</a:t>
            </a:r>
            <a:endParaRPr lang="ru-RU" sz="1100" dirty="0">
              <a:latin typeface="+mj-lt"/>
            </a:endParaRPr>
          </a:p>
        </p:txBody>
      </p:sp>
      <p:pic>
        <p:nvPicPr>
          <p:cNvPr id="11" name="Рисунок 10" descr="Ноутбук">
            <a:hlinkClick r:id="rId3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5447710" y="1330934"/>
            <a:ext cx="362624" cy="35904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30" y="1847850"/>
            <a:ext cx="190039" cy="2857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 txBox="1">
            <a:spLocks/>
          </p:cNvSpPr>
          <p:nvPr/>
        </p:nvSpPr>
        <p:spPr>
          <a:xfrm>
            <a:off x="401638" y="351396"/>
            <a:ext cx="11150600" cy="587568"/>
          </a:xfrm>
          <a:prstGeom prst="rect">
            <a:avLst/>
          </a:prstGeom>
        </p:spPr>
        <p:txBody>
          <a:bodyPr rtlCol="0"/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3200" b="1" cap="all" dirty="0" smtClean="0">
                <a:latin typeface="+mj-lt"/>
                <a:ea typeface="+mj-ea"/>
                <a:cs typeface="+mj-cs"/>
              </a:rPr>
              <a:t>Научные материалы и исследования</a:t>
            </a:r>
            <a:endParaRPr lang="ru-RU" sz="32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4" name="Объект 3"/>
          <p:cNvSpPr>
            <a:spLocks noGrp="1"/>
          </p:cNvSpPr>
          <p:nvPr>
            <p:ph idx="1"/>
          </p:nvPr>
        </p:nvSpPr>
        <p:spPr>
          <a:xfrm>
            <a:off x="7085330" y="1171571"/>
            <a:ext cx="4546600" cy="1214718"/>
          </a:xfrm>
        </p:spPr>
        <p:txBody>
          <a:bodyPr/>
          <a:lstStyle/>
          <a:p>
            <a:pPr algn="just"/>
            <a:r>
              <a:rPr lang="ru-RU" sz="1100" dirty="0">
                <a:latin typeface="+mj-lt"/>
              </a:rPr>
              <a:t>Антимикробные исследования показали, что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меди обладают высокой активностью в отношении грамположительных бактерий, стандартных и клинических штаммов, включая устойчивый к </a:t>
            </a:r>
            <a:r>
              <a:rPr lang="ru-RU" sz="1100" dirty="0" err="1">
                <a:latin typeface="+mj-lt"/>
              </a:rPr>
              <a:t>метициллину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Staphylococcus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aureus</a:t>
            </a:r>
            <a:r>
              <a:rPr lang="ru-RU" sz="1100" dirty="0" smtClean="0">
                <a:latin typeface="+mj-lt"/>
              </a:rPr>
              <a:t>, </a:t>
            </a:r>
            <a:r>
              <a:rPr lang="ru-RU" sz="1100" dirty="0">
                <a:latin typeface="+mj-lt"/>
              </a:rPr>
              <a:t>по сравнению с </a:t>
            </a:r>
            <a:r>
              <a:rPr lang="ru-RU" sz="1100" dirty="0" err="1">
                <a:latin typeface="+mj-lt"/>
              </a:rPr>
              <a:t>наночастицами</a:t>
            </a:r>
            <a:r>
              <a:rPr lang="ru-RU" sz="1100" dirty="0">
                <a:latin typeface="+mj-lt"/>
              </a:rPr>
              <a:t> серебра и некоторыми антибиотиками. Они также показали противогрибковую активность против видов </a:t>
            </a:r>
            <a:r>
              <a:rPr lang="ru-RU" sz="1100" dirty="0" err="1">
                <a:latin typeface="+mj-lt"/>
              </a:rPr>
              <a:t>Candida</a:t>
            </a:r>
            <a:r>
              <a:rPr lang="ru-RU" sz="1100" dirty="0">
                <a:latin typeface="+mj-lt"/>
              </a:rPr>
              <a:t>.</a:t>
            </a:r>
          </a:p>
          <a:p>
            <a:pPr algn="just"/>
            <a:r>
              <a:rPr lang="ru-RU" sz="1100" dirty="0">
                <a:latin typeface="+mj-lt"/>
              </a:rPr>
              <a:t>[</a:t>
            </a:r>
            <a:r>
              <a:rPr lang="en-US" sz="1100" dirty="0">
                <a:latin typeface="+mj-lt"/>
              </a:rPr>
              <a:t>Synthesis and antimicrobial activity of monodisperse copper </a:t>
            </a:r>
            <a:r>
              <a:rPr lang="en-US" sz="1100" dirty="0" smtClean="0">
                <a:latin typeface="+mj-lt"/>
              </a:rPr>
              <a:t>nanoparticles</a:t>
            </a:r>
            <a:r>
              <a:rPr lang="ru-RU" sz="1100" dirty="0" smtClean="0">
                <a:latin typeface="+mj-lt"/>
              </a:rPr>
              <a:t>.</a:t>
            </a:r>
            <a:r>
              <a:rPr lang="en-US" sz="1100" dirty="0" smtClean="0">
                <a:latin typeface="+mj-lt"/>
              </a:rPr>
              <a:t>]</a:t>
            </a:r>
            <a:endParaRPr lang="ru-RU" sz="1100" dirty="0">
              <a:latin typeface="+mj-lt"/>
            </a:endParaRPr>
          </a:p>
        </p:txBody>
      </p:sp>
      <p:sp>
        <p:nvSpPr>
          <p:cNvPr id="17" name="Объект 3"/>
          <p:cNvSpPr>
            <a:spLocks noGrp="1"/>
          </p:cNvSpPr>
          <p:nvPr>
            <p:ph idx="1"/>
          </p:nvPr>
        </p:nvSpPr>
        <p:spPr>
          <a:xfrm>
            <a:off x="7104380" y="3327400"/>
            <a:ext cx="4546600" cy="2190751"/>
          </a:xfrm>
        </p:spPr>
        <p:txBody>
          <a:bodyPr/>
          <a:lstStyle/>
          <a:p>
            <a:pPr algn="just"/>
            <a:r>
              <a:rPr lang="ru-RU" sz="1100" dirty="0">
                <a:latin typeface="+mj-lt"/>
              </a:rPr>
              <a:t>Стабилизированные </a:t>
            </a:r>
            <a:r>
              <a:rPr lang="ru-RU" sz="1100" dirty="0" err="1">
                <a:latin typeface="+mj-lt"/>
              </a:rPr>
              <a:t>хитозаном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меди проявляли как антибактериальную, так и противогрибковую активность в отношении грамположительных бактерий, грамотрицательных бактерий и дрожжей. Антибактериальная, а также противогрибковая активность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была исследована с использованием нескольких представляющих интерес микроорганизмов, включая устойчивый к </a:t>
            </a:r>
            <a:r>
              <a:rPr lang="ru-RU" sz="1100" dirty="0" err="1">
                <a:latin typeface="+mj-lt"/>
              </a:rPr>
              <a:t>метициллину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Staphylococcus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aureus</a:t>
            </a:r>
            <a:r>
              <a:rPr lang="ru-RU" sz="1100" dirty="0">
                <a:latin typeface="+mj-lt"/>
              </a:rPr>
              <a:t>, </a:t>
            </a:r>
            <a:r>
              <a:rPr lang="ru-RU" sz="1100" dirty="0" err="1">
                <a:latin typeface="+mj-lt"/>
              </a:rPr>
              <a:t>Bacillus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subtilis</a:t>
            </a:r>
            <a:r>
              <a:rPr lang="ru-RU" sz="1100" dirty="0">
                <a:latin typeface="+mj-lt"/>
              </a:rPr>
              <a:t> ,</a:t>
            </a:r>
            <a:r>
              <a:rPr lang="ru-RU" sz="1100" dirty="0" err="1">
                <a:latin typeface="+mj-lt"/>
              </a:rPr>
              <a:t>Pseudomonas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aeruginosa</a:t>
            </a:r>
            <a:r>
              <a:rPr lang="ru-RU" sz="1100" dirty="0">
                <a:latin typeface="+mj-lt"/>
              </a:rPr>
              <a:t> , </a:t>
            </a:r>
            <a:r>
              <a:rPr lang="ru-RU" sz="1100" dirty="0" err="1">
                <a:latin typeface="+mj-lt"/>
              </a:rPr>
              <a:t>Salmonella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choleraesuis</a:t>
            </a:r>
            <a:r>
              <a:rPr lang="ru-RU" sz="1100" dirty="0">
                <a:latin typeface="+mj-lt"/>
              </a:rPr>
              <a:t> и </a:t>
            </a:r>
            <a:r>
              <a:rPr lang="ru-RU" sz="1100" dirty="0" err="1">
                <a:latin typeface="+mj-lt"/>
              </a:rPr>
              <a:t>Candida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albicans</a:t>
            </a:r>
            <a:r>
              <a:rPr lang="ru-RU" sz="1100" dirty="0">
                <a:latin typeface="+mj-lt"/>
              </a:rPr>
              <a:t>. Все соединения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хитозан</a:t>
            </a:r>
            <a:r>
              <a:rPr lang="ru-RU" sz="1100" dirty="0">
                <a:latin typeface="+mj-lt"/>
              </a:rPr>
              <a:t>-медь показали высокие показатели ингибирования в отношении тестируемых микроорганизмов что позволяет предположить, что эти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являются эффективными антибактериальными и противогрибковыми агентами. </a:t>
            </a:r>
            <a:endParaRPr lang="ru-RU" sz="1100" dirty="0" smtClean="0">
              <a:latin typeface="+mj-lt"/>
            </a:endParaRPr>
          </a:p>
          <a:p>
            <a:pPr algn="just"/>
            <a:r>
              <a:rPr lang="en-US" sz="1100" dirty="0" smtClean="0">
                <a:latin typeface="+mj-lt"/>
              </a:rPr>
              <a:t>[</a:t>
            </a:r>
            <a:r>
              <a:rPr lang="en-US" sz="1100" dirty="0">
                <a:latin typeface="+mj-lt"/>
              </a:rPr>
              <a:t>Synthesis, characterization, and antimicrobial properties of copper nanoparticles </a:t>
            </a:r>
            <a:r>
              <a:rPr lang="en-US" sz="1100" dirty="0" err="1">
                <a:latin typeface="+mj-lt"/>
              </a:rPr>
              <a:t>doi</a:t>
            </a:r>
            <a:r>
              <a:rPr lang="ru-RU" sz="1100" dirty="0" smtClean="0">
                <a:latin typeface="+mj-lt"/>
              </a:rPr>
              <a:t>.</a:t>
            </a:r>
            <a:r>
              <a:rPr lang="en-US" sz="1100" dirty="0" smtClean="0">
                <a:latin typeface="+mj-lt"/>
              </a:rPr>
              <a:t>]</a:t>
            </a:r>
            <a:endParaRPr lang="ru-RU" sz="1100" dirty="0">
              <a:latin typeface="+mj-lt"/>
            </a:endParaRPr>
          </a:p>
        </p:txBody>
      </p:sp>
      <p:sp>
        <p:nvSpPr>
          <p:cNvPr id="18" name="Содержимое 5"/>
          <p:cNvSpPr>
            <a:spLocks noGrp="1"/>
          </p:cNvSpPr>
          <p:nvPr>
            <p:ph idx="29"/>
          </p:nvPr>
        </p:nvSpPr>
        <p:spPr>
          <a:xfrm>
            <a:off x="7104063" y="5762625"/>
            <a:ext cx="4571248" cy="577767"/>
          </a:xfrm>
        </p:spPr>
        <p:txBody>
          <a:bodyPr/>
          <a:lstStyle/>
          <a:p>
            <a:r>
              <a:rPr lang="ru-RU" sz="1400" dirty="0" smtClean="0"/>
              <a:t>Синтез, характеристика и </a:t>
            </a:r>
            <a:r>
              <a:rPr lang="ru-RU" sz="1400" dirty="0" err="1" smtClean="0"/>
              <a:t>антимикробные</a:t>
            </a:r>
            <a:r>
              <a:rPr lang="ru-RU" sz="1400" dirty="0" smtClean="0"/>
              <a:t> свойства </a:t>
            </a:r>
            <a:r>
              <a:rPr lang="ru-RU" sz="1400" dirty="0" err="1" smtClean="0"/>
              <a:t>наночастиц</a:t>
            </a:r>
            <a:r>
              <a:rPr lang="ru-RU" sz="1400" dirty="0" smtClean="0"/>
              <a:t> меди</a:t>
            </a:r>
            <a:endParaRPr lang="ru-RU" sz="1400" dirty="0" smtClean="0">
              <a:solidFill>
                <a:schemeClr val="accent1"/>
              </a:solidFill>
            </a:endParaRPr>
          </a:p>
        </p:txBody>
      </p:sp>
      <p:pic>
        <p:nvPicPr>
          <p:cNvPr id="19" name="Рисунок 18" descr="Рисунок1.png"/>
          <p:cNvPicPr>
            <a:picLocks noGrp="1" noChangeAspect="1"/>
          </p:cNvPicPr>
          <p:nvPr>
            <p:ph type="pic" sz="quarter" idx="39"/>
          </p:nvPr>
        </p:nvPicPr>
        <p:blipFill>
          <a:blip r:embed="rId2"/>
          <a:srcRect l="6193" r="6193"/>
          <a:stretch>
            <a:fillRect/>
          </a:stretch>
        </p:blipFill>
        <p:spPr>
          <a:xfrm>
            <a:off x="6457135" y="5869586"/>
            <a:ext cx="301946" cy="344756"/>
          </a:xfrm>
        </p:spPr>
      </p:pic>
      <p:sp>
        <p:nvSpPr>
          <p:cNvPr id="20" name="Управляющая кнопка: сведения 19">
            <a:hlinkClick r:id="rId6" highlightClick="1"/>
          </p:cNvPr>
          <p:cNvSpPr/>
          <p:nvPr/>
        </p:nvSpPr>
        <p:spPr>
          <a:xfrm>
            <a:off x="6486526" y="2757488"/>
            <a:ext cx="214312" cy="138113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сведения 20">
            <a:hlinkClick r:id="rId7" highlightClick="1"/>
          </p:cNvPr>
          <p:cNvSpPr/>
          <p:nvPr/>
        </p:nvSpPr>
        <p:spPr>
          <a:xfrm>
            <a:off x="6505575" y="5953125"/>
            <a:ext cx="204788" cy="138113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Научные материалы и исследования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91086" y="1233650"/>
            <a:ext cx="4669864" cy="568324"/>
          </a:xfrm>
        </p:spPr>
        <p:txBody>
          <a:bodyPr rtlCol="0"/>
          <a:lstStyle/>
          <a:p>
            <a:r>
              <a:rPr lang="ru-RU" sz="1400" dirty="0"/>
              <a:t>Антибактериальные свойства </a:t>
            </a:r>
            <a:r>
              <a:rPr lang="ru-RU" sz="1400" dirty="0" err="1"/>
              <a:t>наночастиц</a:t>
            </a:r>
            <a:r>
              <a:rPr lang="ru-RU" sz="1400" dirty="0"/>
              <a:t> серебра</a:t>
            </a:r>
          </a:p>
        </p:txBody>
      </p:sp>
      <p:pic>
        <p:nvPicPr>
          <p:cNvPr id="10" name="Рисунок 9" descr="Ноутбук">
            <a:hlinkClick r:id="rId3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47710" y="1330934"/>
            <a:ext cx="362624" cy="359044"/>
          </a:xfrm>
        </p:spPr>
      </p:pic>
      <p:pic>
        <p:nvPicPr>
          <p:cNvPr id="13" name="Рисунок 12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19036" y="4173527"/>
            <a:ext cx="362624" cy="359044"/>
          </a:xfrm>
        </p:spPr>
      </p:pic>
      <p:pic>
        <p:nvPicPr>
          <p:cNvPr id="17" name="Рисунок 16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19036" y="5793671"/>
            <a:ext cx="362624" cy="359044"/>
          </a:xfrm>
        </p:spPr>
      </p:pic>
      <p:sp>
        <p:nvSpPr>
          <p:cNvPr id="30" name="Управляющая кнопка: сведения 29">
            <a:hlinkClick r:id="rId7" highlightClick="1"/>
          </p:cNvPr>
          <p:cNvSpPr/>
          <p:nvPr/>
        </p:nvSpPr>
        <p:spPr>
          <a:xfrm>
            <a:off x="5588000" y="1450577"/>
            <a:ext cx="69850" cy="91281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C567A"/>
              </a:solidFill>
            </a:endParaRPr>
          </a:p>
        </p:txBody>
      </p:sp>
      <p:sp>
        <p:nvSpPr>
          <p:cNvPr id="29" name="Объект 3"/>
          <p:cNvSpPr>
            <a:spLocks noGrp="1"/>
          </p:cNvSpPr>
          <p:nvPr>
            <p:ph idx="1"/>
          </p:nvPr>
        </p:nvSpPr>
        <p:spPr>
          <a:xfrm>
            <a:off x="514350" y="1981200"/>
            <a:ext cx="4546600" cy="2913529"/>
          </a:xfrm>
        </p:spPr>
        <p:txBody>
          <a:bodyPr/>
          <a:lstStyle/>
          <a:p>
            <a:pPr algn="just"/>
            <a:r>
              <a:rPr lang="ru-RU" sz="1100" dirty="0">
                <a:latin typeface="+mj-lt"/>
              </a:rPr>
              <a:t>Беспокойство постоянно поднимается относительно безопасности консервантов, которые имеют решающее значение в большинстве косметических препаратов. В антимикробные эффекты серебра (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), хорошо известны; однако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имеет некоторые ограничения в качестве консерванта, такие как его влияние на </a:t>
            </a:r>
            <a:r>
              <a:rPr lang="ru-RU" sz="1100" dirty="0" smtClean="0">
                <a:latin typeface="+mj-lt"/>
              </a:rPr>
              <a:t>соли. </a:t>
            </a:r>
            <a:r>
              <a:rPr lang="ru-RU" sz="1100" dirty="0">
                <a:latin typeface="+mj-lt"/>
              </a:rPr>
              <a:t>В этом исследовании мы исследовали влияние недавно синтезированных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на </a:t>
            </a:r>
            <a:r>
              <a:rPr lang="ru-RU" sz="1100" dirty="0" smtClean="0">
                <a:latin typeface="+mj-lt"/>
              </a:rPr>
              <a:t>микроорганизмы, </a:t>
            </a:r>
            <a:r>
              <a:rPr lang="ru-RU" sz="1100" dirty="0">
                <a:latin typeface="+mj-lt"/>
              </a:rPr>
              <a:t>проницаемость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в коже человека и </a:t>
            </a:r>
            <a:r>
              <a:rPr lang="ru-RU" sz="1100" dirty="0" err="1">
                <a:latin typeface="+mj-lt"/>
              </a:rPr>
              <a:t>цитотоксичность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наночастиц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в </a:t>
            </a:r>
            <a:r>
              <a:rPr lang="ru-RU" sz="1100" dirty="0" err="1">
                <a:latin typeface="+mj-lt"/>
              </a:rPr>
              <a:t>кератиноцитах</a:t>
            </a:r>
            <a:r>
              <a:rPr lang="ru-RU" sz="1100" dirty="0">
                <a:latin typeface="+mj-lt"/>
              </a:rPr>
              <a:t> человека под воздействием ультрафиолетового излучения В. Было обнаружено, что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очень стабильны, и они не </a:t>
            </a:r>
            <a:r>
              <a:rPr lang="ru-RU" sz="1100" dirty="0" err="1">
                <a:latin typeface="+mj-lt"/>
              </a:rPr>
              <a:t>проявляютотстаивание</a:t>
            </a:r>
            <a:r>
              <a:rPr lang="ru-RU" sz="1100" dirty="0">
                <a:latin typeface="+mj-lt"/>
              </a:rPr>
              <a:t> более 1 года.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показали достаточную эффективность сохранения против смешанных бактерий и смешанных грибов и не проникали в нормальную кожу человека. При концентрации 0,002–0,02 частей на миллион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не влияли на </a:t>
            </a:r>
            <a:r>
              <a:rPr lang="ru-RU" sz="1100" dirty="0" err="1">
                <a:latin typeface="+mj-lt"/>
              </a:rPr>
              <a:t>кератиноцитыHaCaTи</a:t>
            </a:r>
            <a:r>
              <a:rPr lang="ru-RU" sz="1100" dirty="0">
                <a:latin typeface="+mj-lt"/>
              </a:rPr>
              <a:t> не усиливали гибель клеток, вызванную ультрафиолетом В. Эти результаты предполагают, что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Ag</a:t>
            </a:r>
            <a:r>
              <a:rPr lang="ru-RU" sz="1100" dirty="0">
                <a:latin typeface="+mj-lt"/>
              </a:rPr>
              <a:t> могут иметь потенциал для использования в качестве консерванта в косметике.</a:t>
            </a:r>
          </a:p>
          <a:p>
            <a:pPr algn="just"/>
            <a:r>
              <a:rPr lang="en-US" sz="1100" dirty="0" smtClean="0">
                <a:latin typeface="+mj-lt"/>
              </a:rPr>
              <a:t>[</a:t>
            </a:r>
            <a:r>
              <a:rPr lang="en-US" sz="1100" dirty="0">
                <a:latin typeface="+mj-lt"/>
              </a:rPr>
              <a:t>Silver nanoparticles as a safe preservative for use in cosmetics</a:t>
            </a:r>
            <a:r>
              <a:rPr lang="en-US" sz="1100" dirty="0" smtClean="0">
                <a:latin typeface="+mj-lt"/>
              </a:rPr>
              <a:t>.]</a:t>
            </a:r>
            <a:endParaRPr lang="ru-RU" sz="1100" dirty="0">
              <a:latin typeface="+mj-lt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30" y="1847850"/>
            <a:ext cx="190039" cy="285750"/>
          </a:xfrm>
          <a:prstGeom prst="rect">
            <a:avLst/>
          </a:prstGeom>
        </p:spPr>
      </p:pic>
      <p:sp>
        <p:nvSpPr>
          <p:cNvPr id="38" name="Объект 3"/>
          <p:cNvSpPr>
            <a:spLocks noGrp="1"/>
          </p:cNvSpPr>
          <p:nvPr>
            <p:ph idx="1"/>
          </p:nvPr>
        </p:nvSpPr>
        <p:spPr>
          <a:xfrm>
            <a:off x="7131050" y="1178740"/>
            <a:ext cx="4546600" cy="2559423"/>
          </a:xfrm>
        </p:spPr>
        <p:txBody>
          <a:bodyPr/>
          <a:lstStyle/>
          <a:p>
            <a:pPr algn="just"/>
            <a:r>
              <a:rPr lang="ru-RU" sz="1100" dirty="0">
                <a:latin typeface="+mj-lt"/>
              </a:rPr>
              <a:t>Наночастицы серебра доказали свою противовирусную активность против ВИЧ-1 в </a:t>
            </a:r>
            <a:r>
              <a:rPr lang="ru-RU" sz="1100" dirty="0" err="1">
                <a:latin typeface="+mj-lt"/>
              </a:rPr>
              <a:t>нецитотоксических</a:t>
            </a:r>
            <a:r>
              <a:rPr lang="ru-RU" sz="1100" dirty="0">
                <a:latin typeface="+mj-lt"/>
              </a:rPr>
              <a:t> концентрациях, но механизм, лежащий в основе их ВИЧ-ингибирующей активности, до конца не выяснен. В этом исследовании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серебра оцениваются для выяснения их способа противовирусного действия против ВИЧ-1 с помощью панели различных анализов </a:t>
            </a:r>
            <a:r>
              <a:rPr lang="ru-RU" sz="1100" dirty="0" err="1">
                <a:latin typeface="+mj-lt"/>
              </a:rPr>
              <a:t>in</a:t>
            </a:r>
            <a:r>
              <a:rPr lang="ru-RU" sz="1100" dirty="0">
                <a:latin typeface="+mj-lt"/>
              </a:rPr>
              <a:t> </a:t>
            </a:r>
            <a:r>
              <a:rPr lang="ru-RU" sz="1100" dirty="0" err="1">
                <a:latin typeface="+mj-lt"/>
              </a:rPr>
              <a:t>vitro</a:t>
            </a:r>
            <a:r>
              <a:rPr lang="ru-RU" sz="1100" dirty="0">
                <a:latin typeface="+mj-lt"/>
              </a:rPr>
              <a:t>.</a:t>
            </a:r>
          </a:p>
          <a:p>
            <a:pPr algn="just"/>
            <a:r>
              <a:rPr lang="ru-RU" sz="1100" dirty="0">
                <a:latin typeface="+mj-lt"/>
              </a:rPr>
              <a:t>Наши данные позволяют предположить, что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серебра проявляют анти-ВИЧ-активность на ранней стадии репликации вируса, скорее всего, в качестве </a:t>
            </a:r>
            <a:r>
              <a:rPr lang="ru-RU" sz="1100" dirty="0" err="1">
                <a:latin typeface="+mj-lt"/>
              </a:rPr>
              <a:t>вируцидного</a:t>
            </a:r>
            <a:r>
              <a:rPr lang="ru-RU" sz="1100" dirty="0">
                <a:latin typeface="+mj-lt"/>
              </a:rPr>
              <a:t> агента или в качестве ингибитора вирусного проникновения. Наночастицы серебра связываются с gp120 таким образом, что предотвращает связывание CD4-зависимого вириона, слияние и </a:t>
            </a:r>
            <a:r>
              <a:rPr lang="ru-RU" sz="1100" dirty="0" err="1">
                <a:latin typeface="+mj-lt"/>
              </a:rPr>
              <a:t>инфекционность</a:t>
            </a:r>
            <a:r>
              <a:rPr lang="ru-RU" sz="1100" dirty="0">
                <a:latin typeface="+mj-lt"/>
              </a:rPr>
              <a:t>, действуя в качестве эффективного </a:t>
            </a:r>
            <a:r>
              <a:rPr lang="ru-RU" sz="1100" dirty="0" err="1">
                <a:latin typeface="+mj-lt"/>
              </a:rPr>
              <a:t>вируцидного</a:t>
            </a:r>
            <a:r>
              <a:rPr lang="ru-RU" sz="1100" dirty="0">
                <a:latin typeface="+mj-lt"/>
              </a:rPr>
              <a:t> агента против бесклеточного вируса (лабораторные штаммы, клинические </a:t>
            </a:r>
            <a:r>
              <a:rPr lang="ru-RU" sz="1100" dirty="0" err="1">
                <a:latin typeface="+mj-lt"/>
              </a:rPr>
              <a:t>изоляты</a:t>
            </a:r>
            <a:r>
              <a:rPr lang="ru-RU" sz="1100" dirty="0">
                <a:latin typeface="+mj-lt"/>
              </a:rPr>
              <a:t>, т-и М-</a:t>
            </a:r>
            <a:r>
              <a:rPr lang="ru-RU" sz="1100" dirty="0" err="1">
                <a:latin typeface="+mj-lt"/>
              </a:rPr>
              <a:t>тропные</a:t>
            </a:r>
            <a:r>
              <a:rPr lang="ru-RU" sz="1100" dirty="0">
                <a:latin typeface="+mj-lt"/>
              </a:rPr>
              <a:t> штаммы и резистентные штаммы) и клеточно-ассоциированного вируса. Кроме того,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 серебра ингибируют пост-начальные стадии жизненного цикла ВИЧ-1</a:t>
            </a:r>
          </a:p>
        </p:txBody>
      </p:sp>
      <p:sp>
        <p:nvSpPr>
          <p:cNvPr id="39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32174" y="4086631"/>
            <a:ext cx="4495800" cy="568324"/>
          </a:xfrm>
        </p:spPr>
        <p:txBody>
          <a:bodyPr rtlCol="0"/>
          <a:lstStyle/>
          <a:p>
            <a:pPr algn="l"/>
            <a:r>
              <a:rPr lang="ru-RU" sz="1400" dirty="0"/>
              <a:t>Способ противовирусного действия </a:t>
            </a:r>
            <a:r>
              <a:rPr lang="ru-RU" sz="1400" dirty="0" err="1"/>
              <a:t>наночастиц</a:t>
            </a:r>
            <a:r>
              <a:rPr lang="ru-RU" sz="1400" dirty="0"/>
              <a:t> серебра против ВИЧ-1</a:t>
            </a:r>
          </a:p>
        </p:txBody>
      </p:sp>
      <p:sp>
        <p:nvSpPr>
          <p:cNvPr id="43" name="Управляющая кнопка: сведения 42">
            <a:hlinkClick r:id="rId9" highlightClick="1"/>
          </p:cNvPr>
          <p:cNvSpPr/>
          <p:nvPr/>
        </p:nvSpPr>
        <p:spPr>
          <a:xfrm>
            <a:off x="6575425" y="5876925"/>
            <a:ext cx="60325" cy="152400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3"/>
          <p:cNvSpPr>
            <a:spLocks noGrp="1"/>
          </p:cNvSpPr>
          <p:nvPr>
            <p:ph idx="1"/>
          </p:nvPr>
        </p:nvSpPr>
        <p:spPr>
          <a:xfrm>
            <a:off x="536575" y="5782235"/>
            <a:ext cx="11135472" cy="932329"/>
          </a:xfrm>
        </p:spPr>
        <p:txBody>
          <a:bodyPr/>
          <a:lstStyle/>
          <a:p>
            <a:pPr algn="just"/>
            <a:r>
              <a:rPr lang="ru-RU" sz="1100" dirty="0">
                <a:latin typeface="+mj-lt"/>
              </a:rPr>
              <a:t>Появились </a:t>
            </a:r>
            <a:r>
              <a:rPr lang="ru-RU" sz="1100" dirty="0" err="1">
                <a:latin typeface="+mj-lt"/>
              </a:rPr>
              <a:t>нанотехнологии</a:t>
            </a:r>
            <a:r>
              <a:rPr lang="ru-RU" sz="1100" dirty="0">
                <a:latin typeface="+mj-lt"/>
              </a:rPr>
              <a:t>, дающие возможность заново исследовать биологические свойства известных антимикробных соединений, таких как металлы, путем манипулирования их размерами. Металлические </a:t>
            </a:r>
            <a:r>
              <a:rPr lang="ru-RU" sz="1100" dirty="0" err="1">
                <a:latin typeface="+mj-lt"/>
              </a:rPr>
              <a:t>наночастицы</a:t>
            </a:r>
            <a:r>
              <a:rPr lang="ru-RU" sz="1100" dirty="0">
                <a:latin typeface="+mj-lt"/>
              </a:rPr>
              <a:t>, особенно те, которые производятся с серебром или золотом, доказали свою </a:t>
            </a:r>
            <a:r>
              <a:rPr lang="ru-RU" sz="1100" dirty="0" err="1">
                <a:latin typeface="+mj-lt"/>
              </a:rPr>
              <a:t>вирулицидную</a:t>
            </a:r>
            <a:r>
              <a:rPr lang="ru-RU" sz="1100" dirty="0">
                <a:latin typeface="+mj-lt"/>
              </a:rPr>
              <a:t> активность против широкого спектра вирусов и, безусловно, снижают вирусную </a:t>
            </a:r>
            <a:r>
              <a:rPr lang="ru-RU" sz="1100" dirty="0" err="1">
                <a:latin typeface="+mj-lt"/>
              </a:rPr>
              <a:t>инфекционность</a:t>
            </a:r>
            <a:r>
              <a:rPr lang="ru-RU" sz="1100" dirty="0">
                <a:latin typeface="+mj-lt"/>
              </a:rPr>
              <a:t> культивируемых клеток. В большинстве случаев прямое взаимодействие между </a:t>
            </a:r>
            <a:r>
              <a:rPr lang="ru-RU" sz="1100" dirty="0" err="1">
                <a:latin typeface="+mj-lt"/>
              </a:rPr>
              <a:t>наночастицей</a:t>
            </a:r>
            <a:r>
              <a:rPr lang="ru-RU" sz="1100" dirty="0">
                <a:latin typeface="+mj-lt"/>
              </a:rPr>
              <a:t> и поверхностными белками вируса может быть продемонстрировано или выдвинуто гипотезу.</a:t>
            </a:r>
          </a:p>
        </p:txBody>
      </p:sp>
      <p:sp>
        <p:nvSpPr>
          <p:cNvPr id="18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6574" y="5030203"/>
            <a:ext cx="10315201" cy="568324"/>
          </a:xfrm>
        </p:spPr>
        <p:txBody>
          <a:bodyPr rtlCol="0"/>
          <a:lstStyle/>
          <a:p>
            <a:r>
              <a:rPr lang="ru-RU" sz="1400" dirty="0"/>
              <a:t>Наночастицы серебра в качестве потенциальных противовирусных агентов</a:t>
            </a:r>
          </a:p>
        </p:txBody>
      </p:sp>
      <p:pic>
        <p:nvPicPr>
          <p:cNvPr id="20" name="Рисунок 19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189156" y="5139919"/>
            <a:ext cx="362624" cy="359044"/>
          </a:xfrm>
        </p:spPr>
      </p:pic>
      <p:sp>
        <p:nvSpPr>
          <p:cNvPr id="6" name="Управляющая кнопка: сведения 5">
            <a:hlinkClick r:id="rId10" highlightClick="1"/>
          </p:cNvPr>
          <p:cNvSpPr/>
          <p:nvPr/>
        </p:nvSpPr>
        <p:spPr>
          <a:xfrm>
            <a:off x="6480175" y="4256088"/>
            <a:ext cx="234950" cy="152400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rId11" highlightClick="1"/>
          </p:cNvPr>
          <p:cNvSpPr/>
          <p:nvPr/>
        </p:nvSpPr>
        <p:spPr>
          <a:xfrm>
            <a:off x="11322050" y="5207000"/>
            <a:ext cx="107950" cy="165100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Научные материалы 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5"/>
          </p:nvPr>
        </p:nvSpPr>
        <p:spPr>
          <a:xfrm>
            <a:off x="396510" y="1246173"/>
            <a:ext cx="4667615" cy="542167"/>
          </a:xfrm>
        </p:spPr>
        <p:txBody>
          <a:bodyPr/>
          <a:lstStyle/>
          <a:p>
            <a:r>
              <a:rPr lang="ru-RU" sz="1200" dirty="0" smtClean="0"/>
              <a:t>Противовирусная активность </a:t>
            </a:r>
            <a:r>
              <a:rPr lang="ru-RU" sz="1200" dirty="0" err="1" smtClean="0"/>
              <a:t>наночастиц</a:t>
            </a:r>
            <a:r>
              <a:rPr lang="ru-RU" sz="1200" dirty="0" smtClean="0"/>
              <a:t> серебра/</a:t>
            </a:r>
            <a:r>
              <a:rPr lang="ru-RU" sz="1200" dirty="0" err="1" smtClean="0"/>
              <a:t>хитозановых</a:t>
            </a:r>
            <a:r>
              <a:rPr lang="ru-RU" sz="1200" dirty="0" smtClean="0"/>
              <a:t> композитов против вируса гриппа А H1N1</a:t>
            </a:r>
            <a:endParaRPr lang="ru-RU" sz="1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1813" y="2041525"/>
            <a:ext cx="4532312" cy="3744280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В водной среде синтезированы композиты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NP/</a:t>
            </a:r>
            <a:r>
              <a:rPr lang="ru-RU" sz="1100" dirty="0" err="1" smtClean="0">
                <a:latin typeface="+mj-lt"/>
              </a:rPr>
              <a:t>Ch</a:t>
            </a:r>
            <a:r>
              <a:rPr lang="ru-RU" sz="1100" dirty="0" smtClean="0">
                <a:latin typeface="+mj-lt"/>
              </a:rPr>
              <a:t>, обладающие противовирусной активностью против вируса гриппа А. Композиты были получены в виде желтых или коричневых </a:t>
            </a:r>
            <a:r>
              <a:rPr lang="ru-RU" sz="1100" dirty="0" err="1" smtClean="0">
                <a:latin typeface="+mj-lt"/>
              </a:rPr>
              <a:t>флокенов</a:t>
            </a:r>
            <a:r>
              <a:rPr lang="ru-RU" sz="1100" dirty="0" smtClean="0">
                <a:latin typeface="+mj-lt"/>
              </a:rPr>
              <a:t>; </a:t>
            </a:r>
            <a:r>
              <a:rPr lang="ru-RU" sz="1100" dirty="0" err="1" smtClean="0">
                <a:latin typeface="+mj-lt"/>
              </a:rPr>
              <a:t>непрореагировавшие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</a:t>
            </a:r>
            <a:r>
              <a:rPr lang="en-US" sz="1100" dirty="0" smtClean="0">
                <a:latin typeface="+mj-lt"/>
              </a:rPr>
              <a:t>s</a:t>
            </a:r>
            <a:r>
              <a:rPr lang="ru-RU" sz="1100" dirty="0" smtClean="0">
                <a:latin typeface="+mj-lt"/>
              </a:rPr>
              <a:t> не были обнаружены в остаточном растворе. Размер частиц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</a:t>
            </a:r>
            <a:r>
              <a:rPr lang="en-US" sz="1100" dirty="0" smtClean="0">
                <a:latin typeface="+mj-lt"/>
              </a:rPr>
              <a:t>s</a:t>
            </a:r>
            <a:r>
              <a:rPr lang="ru-RU" sz="1100" dirty="0" smtClean="0">
                <a:latin typeface="+mj-lt"/>
              </a:rPr>
              <a:t> в композитах был аналогичен размеру частиц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, используемых для синтеза композитов. Противовирусная активность композитов определялась по снижению TCID 50 соотношение вирусных суспензий после обработки композитами. Для всех исследованных размеров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 противовирусная активность композитов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NP/</a:t>
            </a:r>
            <a:r>
              <a:rPr lang="ru-RU" sz="1100" dirty="0" err="1" smtClean="0">
                <a:latin typeface="+mj-lt"/>
              </a:rPr>
              <a:t>Ch</a:t>
            </a:r>
            <a:r>
              <a:rPr lang="ru-RU" sz="1100" dirty="0" smtClean="0">
                <a:latin typeface="+mj-lt"/>
              </a:rPr>
              <a:t> возрастала по мере увеличения количества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. Более сильная противовирусная активность, как правило, наблюдалась с композитами, содержащими меньшие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 для сопоставимых концентраций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. Аккуратный </a:t>
            </a:r>
            <a:r>
              <a:rPr lang="ru-RU" sz="1100" dirty="0" err="1" smtClean="0">
                <a:latin typeface="+mj-lt"/>
              </a:rPr>
              <a:t>хитозан</a:t>
            </a:r>
            <a:r>
              <a:rPr lang="ru-RU" sz="1100" dirty="0" smtClean="0">
                <a:latin typeface="+mj-lt"/>
              </a:rPr>
              <a:t> не проявлял противовирусной активности, что свидетельствует о том, что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 имеют существенное значение для противовирусной активности композитов. Хотя противовирусный механизм композитов еще предстоит исследовать, экспериментальные результаты, показывающие взаимосвязь между противовирусной активностью и концентрацией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, позволяют предположить, что вирионы и композиты взаимодействовали. Следовательно, детальные исследования противовирусного механизма композитов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NP/</a:t>
            </a:r>
            <a:r>
              <a:rPr lang="ru-RU" sz="1100" dirty="0" err="1" smtClean="0">
                <a:latin typeface="+mj-lt"/>
              </a:rPr>
              <a:t>Ch</a:t>
            </a:r>
            <a:r>
              <a:rPr lang="ru-RU" sz="1100" dirty="0" smtClean="0">
                <a:latin typeface="+mj-lt"/>
              </a:rPr>
              <a:t> могут привести к разработке практических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NP-содержащих материалов, что позволит снизить опасения по поводу рисков диффузии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NPs</a:t>
            </a:r>
            <a:r>
              <a:rPr lang="ru-RU" sz="1100" dirty="0" smtClean="0">
                <a:latin typeface="+mj-lt"/>
              </a:rPr>
              <a:t> в окружающую среду.</a:t>
            </a:r>
            <a:endParaRPr lang="ru-RU" sz="1100" dirty="0">
              <a:latin typeface="+mj-lt"/>
            </a:endParaRPr>
          </a:p>
        </p:txBody>
      </p:sp>
      <p:pic>
        <p:nvPicPr>
          <p:cNvPr id="6" name="Рисунок 5" descr="Ноутбук">
            <a:hlinkClick r:id="rId2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47710" y="1330934"/>
            <a:ext cx="362624" cy="359044"/>
          </a:xfrm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7151688" y="1171570"/>
            <a:ext cx="4480242" cy="20085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100" dirty="0" smtClean="0">
                <a:latin typeface="+mj-lt"/>
              </a:rPr>
              <a:t>Взаимодействие между </a:t>
            </a:r>
            <a:r>
              <a:rPr lang="ru-RU" sz="1100" dirty="0" err="1" smtClean="0">
                <a:latin typeface="+mj-lt"/>
              </a:rPr>
              <a:t>биомолекулами</a:t>
            </a:r>
            <a:r>
              <a:rPr lang="ru-RU" sz="1100" dirty="0" smtClean="0">
                <a:latin typeface="+mj-lt"/>
              </a:rPr>
              <a:t> и </a:t>
            </a:r>
            <a:r>
              <a:rPr lang="ru-RU" sz="1100" dirty="0" err="1" smtClean="0">
                <a:latin typeface="+mj-lt"/>
              </a:rPr>
              <a:t>наночастицами</a:t>
            </a:r>
            <a:r>
              <a:rPr lang="ru-RU" sz="1100" dirty="0" smtClean="0">
                <a:latin typeface="+mj-lt"/>
              </a:rPr>
              <a:t> предполагает использование </a:t>
            </a:r>
            <a:r>
              <a:rPr lang="ru-RU" sz="1100" dirty="0" err="1" smtClean="0">
                <a:latin typeface="+mj-lt"/>
              </a:rPr>
              <a:t>наночастиц</a:t>
            </a:r>
            <a:r>
              <a:rPr lang="ru-RU" sz="1100" dirty="0" smtClean="0">
                <a:latin typeface="+mj-lt"/>
              </a:rPr>
              <a:t> для различных медицинских вмешательств. Прикрепление и проникновение вируса простого герпеса 1 типа (ВПГ-1) в клетки включает взаимодействие между гликопротеинами вирусной оболочки и клеточной поверхностью </a:t>
            </a:r>
            <a:r>
              <a:rPr lang="ru-RU" sz="1100" dirty="0" err="1" smtClean="0">
                <a:latin typeface="+mj-lt"/>
              </a:rPr>
              <a:t>гепарансульфата</a:t>
            </a:r>
            <a:r>
              <a:rPr lang="ru-RU" sz="1100" dirty="0" smtClean="0">
                <a:latin typeface="+mj-lt"/>
              </a:rPr>
              <a:t> (ГС). На основе этого механизма были разработаны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серебра, которые покрыты </a:t>
            </a:r>
            <a:r>
              <a:rPr lang="ru-RU" sz="1100" dirty="0" err="1" smtClean="0">
                <a:latin typeface="+mj-lt"/>
              </a:rPr>
              <a:t>меркаптоэтансульфонатом</a:t>
            </a:r>
            <a:r>
              <a:rPr lang="ru-RU" sz="1100" dirty="0" smtClean="0">
                <a:latin typeface="+mj-lt"/>
              </a:rPr>
              <a:t> (</a:t>
            </a:r>
            <a:r>
              <a:rPr lang="ru-RU" sz="1100" dirty="0" err="1" smtClean="0">
                <a:latin typeface="+mj-lt"/>
              </a:rPr>
              <a:t>Ag−MES</a:t>
            </a:r>
            <a:r>
              <a:rPr lang="ru-RU" sz="1100" dirty="0" smtClean="0">
                <a:latin typeface="+mj-lt"/>
              </a:rPr>
              <a:t>). Предполагается, что эти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нацелены на вирус и конкурируют за его связывание с клеточным ГС через их </a:t>
            </a:r>
            <a:r>
              <a:rPr lang="ru-RU" sz="1100" dirty="0" err="1" smtClean="0">
                <a:latin typeface="+mj-lt"/>
              </a:rPr>
              <a:t>сульфонатные</a:t>
            </a:r>
            <a:r>
              <a:rPr lang="ru-RU" sz="1100" dirty="0" smtClean="0">
                <a:latin typeface="+mj-lt"/>
              </a:rPr>
              <a:t> концевые группы, что приводит к блокированию вирусного входа в клетку и предотвращению последующей инфекции. Структурно определенные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Ag−MES</a:t>
            </a:r>
            <a:r>
              <a:rPr lang="ru-RU" sz="1100" dirty="0" smtClean="0">
                <a:latin typeface="+mj-lt"/>
              </a:rPr>
              <a:t>, которые легко </a:t>
            </a:r>
            <a:r>
              <a:rPr lang="ru-RU" sz="1100" dirty="0" err="1" smtClean="0">
                <a:latin typeface="+mj-lt"/>
              </a:rPr>
              <a:t>редиспергируются</a:t>
            </a:r>
            <a:r>
              <a:rPr lang="ru-RU" sz="1100" dirty="0" smtClean="0">
                <a:latin typeface="+mj-lt"/>
              </a:rPr>
              <a:t> в воде, были </a:t>
            </a:r>
            <a:r>
              <a:rPr lang="ru-RU" sz="1100" dirty="0" err="1" smtClean="0">
                <a:latin typeface="+mj-lt"/>
              </a:rPr>
              <a:t>сонохимически</a:t>
            </a:r>
            <a:r>
              <a:rPr lang="ru-RU" sz="1100" dirty="0" smtClean="0">
                <a:latin typeface="+mj-lt"/>
              </a:rPr>
              <a:t> синтезированы. Токсического воздействия этих </a:t>
            </a:r>
            <a:r>
              <a:rPr lang="ru-RU" sz="1100" dirty="0" err="1" smtClean="0">
                <a:latin typeface="+mj-lt"/>
              </a:rPr>
              <a:t>наночастиц</a:t>
            </a:r>
            <a:r>
              <a:rPr lang="ru-RU" sz="1100" dirty="0" smtClean="0">
                <a:latin typeface="+mj-lt"/>
              </a:rPr>
              <a:t> на клетки хозяина не наблюдалось. Показано эффективное ингибирование HSV-1 инфекции в культуре клеток с помощью покрытых </a:t>
            </a:r>
            <a:r>
              <a:rPr lang="ru-RU" sz="1100" dirty="0" err="1" smtClean="0">
                <a:latin typeface="+mj-lt"/>
              </a:rPr>
              <a:t>наночастиц</a:t>
            </a:r>
            <a:r>
              <a:rPr lang="ru-RU" sz="1100" dirty="0" smtClean="0">
                <a:latin typeface="+mj-lt"/>
              </a:rPr>
              <a:t>. Однако применение растворимого поверхностно-активного вещества МЭС не удалось подавить вирусную инфекцию, подразумевая, что противовирусный эффект </a:t>
            </a:r>
            <a:r>
              <a:rPr lang="ru-RU" sz="1100" dirty="0" err="1" smtClean="0">
                <a:latin typeface="+mj-lt"/>
              </a:rPr>
              <a:t>наночастиц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Ag−МЭС</a:t>
            </a:r>
            <a:r>
              <a:rPr lang="ru-RU" sz="1100" dirty="0" smtClean="0">
                <a:latin typeface="+mj-lt"/>
              </a:rPr>
              <a:t> обусловлен их многовалентной природой и пространственно направленной МЭС на поверхности. Наши результаты позволяют предположить, что покрытые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могут служить полезными топическими агентами для профилактики инфекций с </a:t>
            </a:r>
            <a:r>
              <a:rPr lang="ru-RU" sz="1100" dirty="0" err="1" smtClean="0">
                <a:latin typeface="+mj-lt"/>
              </a:rPr>
              <a:t>патогенами</a:t>
            </a:r>
            <a:r>
              <a:rPr lang="ru-RU" sz="1100" dirty="0" smtClean="0">
                <a:latin typeface="+mj-lt"/>
              </a:rPr>
              <a:t>, зависящими от HS для входа.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Рисунок 9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19036" y="4772335"/>
            <a:ext cx="362624" cy="359044"/>
          </a:xfrm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156450" y="4705349"/>
            <a:ext cx="4738842" cy="561113"/>
          </a:xfrm>
        </p:spPr>
        <p:txBody>
          <a:bodyPr rtlCol="0"/>
          <a:lstStyle/>
          <a:p>
            <a:pPr algn="l"/>
            <a:r>
              <a:rPr lang="ru-RU" sz="1200" dirty="0" smtClean="0"/>
              <a:t>Ингибирование инфицирования вирусом простого герпеса 1 типа </a:t>
            </a:r>
            <a:r>
              <a:rPr lang="ru-RU" sz="1200" dirty="0" err="1" smtClean="0"/>
              <a:t>наночастицами</a:t>
            </a:r>
            <a:r>
              <a:rPr lang="ru-RU" sz="1200" dirty="0" smtClean="0"/>
              <a:t> серебра, покрытыми </a:t>
            </a:r>
            <a:r>
              <a:rPr lang="ru-RU" sz="1200" dirty="0" err="1" smtClean="0"/>
              <a:t>Меркаптоэтансульфонатом</a:t>
            </a:r>
            <a:endParaRPr lang="ru-RU" sz="1200" dirty="0"/>
          </a:p>
        </p:txBody>
      </p:sp>
      <p:sp>
        <p:nvSpPr>
          <p:cNvPr id="12" name="Управляющая кнопка: сведения 11">
            <a:hlinkClick r:id="rId7" highlightClick="1"/>
          </p:cNvPr>
          <p:cNvSpPr/>
          <p:nvPr/>
        </p:nvSpPr>
        <p:spPr>
          <a:xfrm>
            <a:off x="5518150" y="1416050"/>
            <a:ext cx="222250" cy="152400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сведения 12">
            <a:hlinkClick r:id="rId8" highlightClick="1"/>
          </p:cNvPr>
          <p:cNvSpPr/>
          <p:nvPr/>
        </p:nvSpPr>
        <p:spPr>
          <a:xfrm>
            <a:off x="6496050" y="4864100"/>
            <a:ext cx="215900" cy="139700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sz="1200" dirty="0" smtClean="0"/>
              <a:t>Противовирусная активность </a:t>
            </a:r>
            <a:r>
              <a:rPr lang="ru-RU" sz="1200" dirty="0" err="1" smtClean="0"/>
              <a:t>микосинтезированных</a:t>
            </a:r>
            <a:r>
              <a:rPr lang="ru-RU" sz="1200" dirty="0" smtClean="0"/>
              <a:t> </a:t>
            </a:r>
            <a:r>
              <a:rPr lang="ru-RU" sz="1200" dirty="0" err="1" smtClean="0"/>
              <a:t>наночастиц</a:t>
            </a:r>
            <a:r>
              <a:rPr lang="ru-RU" sz="1200" dirty="0" smtClean="0"/>
              <a:t> серебра против вируса простого герпеса и вируса </a:t>
            </a:r>
            <a:r>
              <a:rPr lang="ru-RU" sz="1200" dirty="0" err="1" smtClean="0"/>
              <a:t>парагриппа</a:t>
            </a:r>
            <a:r>
              <a:rPr lang="ru-RU" sz="1200" dirty="0" smtClean="0"/>
              <a:t> человека 3 типа</a:t>
            </a:r>
            <a:endParaRPr lang="ru-RU" sz="12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6926" y="347957"/>
            <a:ext cx="11150600" cy="486231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cap="all" dirty="0" smtClean="0">
                <a:latin typeface="+mj-lt"/>
                <a:ea typeface="+mj-ea"/>
                <a:cs typeface="+mj-cs"/>
              </a:rPr>
              <a:t>Научные материалы и исследования</a:t>
            </a:r>
            <a:endParaRPr lang="ru-RU" sz="32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514350" y="1227221"/>
            <a:ext cx="4659228" cy="577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Антимикробная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активность из 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наночастиц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серебра в отношении </a:t>
            </a:r>
            <a:r>
              <a:rPr kumimoji="0" lang="ru-RU" sz="14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E.coli</a:t>
            </a:r>
            <a:r>
              <a:rPr kumimoji="0" lang="ru-RU" sz="1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(кишечная палочка)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54038" y="1980093"/>
            <a:ext cx="4633912" cy="27813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Антимикробная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активность из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наночастиц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серебра в отношении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E.coli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(кишечная палочка) была исследована в качестве модели для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гр-отрицательных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бактерий. Бактериологические исследования проводили в среде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Лурия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Бертани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(ЛБ) на пластинах с твердым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агаром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и в жидких системах, дополненных различными концентрациями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наноразмерных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частиц серебра. Было показано, что эти частицы являются эффективным бактерицидным средством. Сканирование и просвечивающая электронная микроскопия (SEM и TEM) были использованы для изучения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биоцидного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действия этого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наноразмерного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материала. Результаты подтвердили, что обработанная кишечная палочка клетки были повреждены, показывая образование «ям» в клеточной стенке бактерий, в то время как было обнаружено, что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наночастицы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серебра накапливаются в бактериальной мембране. Мембрана с такой морфологией демонстрирует значительное увеличение проницаемости, что приводит к гибели клетки. Эти нетоксичные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наноматериалы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которые могут быть получены простым и экономичным способом, могут быть пригодны для приготовления новых типов бактерицидных материалов. [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Silver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nanoparticles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antimicrobial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agent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case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study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E.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coli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as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for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Gram-negative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bacteria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]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Рисунок 11" descr="Ноутбук">
            <a:hlinkClick r:id="rId2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47710" y="1330934"/>
            <a:ext cx="362624" cy="359044"/>
          </a:xfrm>
        </p:spPr>
      </p:pic>
      <p:sp>
        <p:nvSpPr>
          <p:cNvPr id="13" name="Содержимое 4"/>
          <p:cNvSpPr>
            <a:spLocks noGrp="1"/>
          </p:cNvSpPr>
          <p:nvPr>
            <p:ph idx="19"/>
          </p:nvPr>
        </p:nvSpPr>
        <p:spPr>
          <a:xfrm>
            <a:off x="7134225" y="1128447"/>
            <a:ext cx="4498975" cy="1995079"/>
          </a:xfrm>
        </p:spPr>
        <p:txBody>
          <a:bodyPr/>
          <a:lstStyle/>
          <a:p>
            <a:pPr algn="just"/>
            <a:r>
              <a:rPr lang="ru-RU" sz="1100" dirty="0" smtClean="0"/>
              <a:t>Взаимодействие </a:t>
            </a:r>
            <a:r>
              <a:rPr lang="ru-RU" sz="1100" dirty="0" err="1" smtClean="0"/>
              <a:t>наночастиц</a:t>
            </a:r>
            <a:r>
              <a:rPr lang="ru-RU" sz="1100" dirty="0" smtClean="0"/>
              <a:t> серебра с вирусами вызывает большой интерес в связи с потенциальной противовирусной активностью этих частиц, и является предметом большого исследовательского труда в лечении инфекционных заболеваний. В данной работе показано, что </a:t>
            </a:r>
            <a:r>
              <a:rPr lang="ru-RU" sz="1100" dirty="0" err="1" smtClean="0"/>
              <a:t>наночастицы</a:t>
            </a:r>
            <a:r>
              <a:rPr lang="ru-RU" sz="1100" dirty="0" smtClean="0"/>
              <a:t> серебра подвергаются </a:t>
            </a:r>
            <a:r>
              <a:rPr lang="ru-RU" sz="1100" dirty="0" err="1" smtClean="0"/>
              <a:t>размер-зависимому</a:t>
            </a:r>
            <a:r>
              <a:rPr lang="ru-RU" sz="1100" dirty="0" smtClean="0"/>
              <a:t> взаимодействию с вирусами простого герпеса 1 и 2 типов и с вирусом </a:t>
            </a:r>
            <a:r>
              <a:rPr lang="ru-RU" sz="1100" dirty="0" err="1" smtClean="0"/>
              <a:t>парагриппа</a:t>
            </a:r>
            <a:r>
              <a:rPr lang="ru-RU" sz="1100" dirty="0" smtClean="0"/>
              <a:t> человека 3 типа. Показано, что получение </a:t>
            </a:r>
            <a:r>
              <a:rPr lang="ru-RU" sz="1100" dirty="0" err="1" smtClean="0"/>
              <a:t>наночастиц</a:t>
            </a:r>
            <a:r>
              <a:rPr lang="ru-RU" sz="1100" dirty="0" smtClean="0"/>
              <a:t> серебра из различных грибов возможно, а их противовирусная активность зависит от используемой системы получения. </a:t>
            </a:r>
            <a:r>
              <a:rPr lang="ru-RU" sz="1100" dirty="0" err="1" smtClean="0"/>
              <a:t>Наночастицы</a:t>
            </a:r>
            <a:r>
              <a:rPr lang="ru-RU" sz="1100" dirty="0" smtClean="0"/>
              <a:t> серебра способны снижать вирусную </a:t>
            </a:r>
            <a:r>
              <a:rPr lang="ru-RU" sz="1100" dirty="0" err="1" smtClean="0"/>
              <a:t>инфекционность</a:t>
            </a:r>
            <a:r>
              <a:rPr lang="ru-RU" sz="1100" dirty="0" smtClean="0"/>
              <a:t>, вероятно, блокируя взаимодействие вируса с клеткой, которое может зависеть от размера и </a:t>
            </a:r>
            <a:r>
              <a:rPr lang="ru-RU" sz="1100" dirty="0" err="1" smtClean="0"/>
              <a:t>Дзета-потенциала</a:t>
            </a:r>
            <a:r>
              <a:rPr lang="ru-RU" sz="1100" dirty="0" smtClean="0"/>
              <a:t> </a:t>
            </a:r>
            <a:r>
              <a:rPr lang="ru-RU" sz="1100" dirty="0" err="1" smtClean="0"/>
              <a:t>наночастиц</a:t>
            </a:r>
            <a:r>
              <a:rPr lang="ru-RU" sz="1100" dirty="0" smtClean="0"/>
              <a:t> </a:t>
            </a:r>
            <a:r>
              <a:rPr lang="ru-RU" sz="1100" dirty="0" err="1" smtClean="0"/>
              <a:t>серебра.Наночастицы</a:t>
            </a:r>
            <a:r>
              <a:rPr lang="ru-RU" sz="1100" dirty="0" smtClean="0"/>
              <a:t> меньшего размера были способны подавлять инфекционную способность анализируемых вирусов.</a:t>
            </a:r>
            <a:endParaRPr lang="ru-RU" sz="1100" dirty="0">
              <a:latin typeface="+mj-lt"/>
            </a:endParaRPr>
          </a:p>
        </p:txBody>
      </p:sp>
      <p:pic>
        <p:nvPicPr>
          <p:cNvPr id="15" name="Рисунок 14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19036" y="3437779"/>
            <a:ext cx="362624" cy="359044"/>
          </a:xfrm>
        </p:spPr>
      </p:pic>
      <p:sp>
        <p:nvSpPr>
          <p:cNvPr id="16" name="Управляющая кнопка: сведения 15">
            <a:hlinkClick r:id="rId7" highlightClick="1"/>
          </p:cNvPr>
          <p:cNvSpPr/>
          <p:nvPr/>
        </p:nvSpPr>
        <p:spPr>
          <a:xfrm>
            <a:off x="5524500" y="1425575"/>
            <a:ext cx="215900" cy="130175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8" highlightClick="1"/>
          </p:cNvPr>
          <p:cNvSpPr/>
          <p:nvPr/>
        </p:nvSpPr>
        <p:spPr>
          <a:xfrm>
            <a:off x="6489700" y="3530600"/>
            <a:ext cx="222250" cy="136525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ъект 3"/>
          <p:cNvSpPr>
            <a:spLocks noGrp="1"/>
          </p:cNvSpPr>
          <p:nvPr>
            <p:ph idx="1"/>
          </p:nvPr>
        </p:nvSpPr>
        <p:spPr>
          <a:xfrm>
            <a:off x="7150100" y="4160839"/>
            <a:ext cx="4483100" cy="2553726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Исследования острой кожной токсичности </a:t>
            </a:r>
            <a:r>
              <a:rPr lang="ru-RU" sz="1100" dirty="0" err="1" smtClean="0">
                <a:latin typeface="+mj-lt"/>
              </a:rPr>
              <a:t>гелевого</a:t>
            </a:r>
            <a:r>
              <a:rPr lang="ru-RU" sz="1100" dirty="0" smtClean="0">
                <a:latin typeface="+mj-lt"/>
              </a:rPr>
              <a:t> состава (S-гель) </a:t>
            </a:r>
            <a:r>
              <a:rPr lang="ru-RU" sz="1100" dirty="0" err="1" smtClean="0">
                <a:latin typeface="+mj-lt"/>
              </a:rPr>
              <a:t>наночастиц</a:t>
            </a:r>
            <a:r>
              <a:rPr lang="ru-RU" sz="1100" dirty="0" smtClean="0">
                <a:latin typeface="+mj-lt"/>
              </a:rPr>
              <a:t> серебра (SNP) у крыс </a:t>
            </a:r>
            <a:r>
              <a:rPr lang="ru-RU" sz="1100" dirty="0" err="1" smtClean="0">
                <a:latin typeface="+mj-lt"/>
              </a:rPr>
              <a:t>Sprague-Dawley</a:t>
            </a:r>
            <a:r>
              <a:rPr lang="ru-RU" sz="1100" dirty="0" smtClean="0">
                <a:latin typeface="+mj-lt"/>
              </a:rPr>
              <a:t> показали полную безопасность для местного применения. Эти результаты ясно указывают на то, что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серебра могут обеспечить более безопасную альтернативу обычным противомикробным препаратам в форме местного противомикробного препарата. Некоторые специальные зубные кремы для шеи чувствительных зубов содержат </a:t>
            </a:r>
            <a:r>
              <a:rPr lang="ru-RU" sz="1100" dirty="0" err="1" smtClean="0">
                <a:latin typeface="+mj-lt"/>
              </a:rPr>
              <a:t>наноразмерный</a:t>
            </a:r>
            <a:r>
              <a:rPr lang="ru-RU" sz="1100" dirty="0" smtClean="0">
                <a:latin typeface="+mj-lt"/>
              </a:rPr>
              <a:t> фосфат кальция (апатит), который образует тонкий слой, похожий на натуральную зубную эмаль, который, как предполагается, снижает чувствительность к боли.</a:t>
            </a:r>
            <a:endParaRPr lang="ru-RU" sz="1100" dirty="0">
              <a:latin typeface="+mj-lt"/>
            </a:endParaRPr>
          </a:p>
        </p:txBody>
      </p:sp>
      <p:sp>
        <p:nvSpPr>
          <p:cNvPr id="19" name="Объект 3"/>
          <p:cNvSpPr>
            <a:spLocks noGrp="1"/>
          </p:cNvSpPr>
          <p:nvPr>
            <p:ph idx="1"/>
          </p:nvPr>
        </p:nvSpPr>
        <p:spPr>
          <a:xfrm>
            <a:off x="542166" y="5684622"/>
            <a:ext cx="11091034" cy="831508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Крошечные частицы </a:t>
            </a:r>
            <a:r>
              <a:rPr lang="ru-RU" sz="1100" dirty="0" err="1" smtClean="0">
                <a:latin typeface="+mj-lt"/>
              </a:rPr>
              <a:t>нанометрового</a:t>
            </a:r>
            <a:r>
              <a:rPr lang="ru-RU" sz="1100" dirty="0" smtClean="0">
                <a:latin typeface="+mj-lt"/>
              </a:rPr>
              <a:t> пигмента могут быть найдены в косметике,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золота и серебра используются в определенных дневных и ночных кремах для придания коже более свежего вида [34]. Ассортимент GNS </a:t>
            </a:r>
            <a:r>
              <a:rPr lang="ru-RU" sz="1100" dirty="0" err="1" smtClean="0">
                <a:latin typeface="+mj-lt"/>
              </a:rPr>
              <a:t>NanogistnanoverTM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Premium</a:t>
            </a:r>
            <a:r>
              <a:rPr lang="ru-RU" sz="1100" dirty="0" smtClean="0">
                <a:latin typeface="+mj-lt"/>
              </a:rPr>
              <a:t> содержит </a:t>
            </a:r>
            <a:r>
              <a:rPr lang="ru-RU" sz="1100" dirty="0" err="1" smtClean="0">
                <a:latin typeface="+mj-lt"/>
              </a:rPr>
              <a:t>нано-серебро</a:t>
            </a:r>
            <a:r>
              <a:rPr lang="ru-RU" sz="1100" dirty="0" smtClean="0">
                <a:latin typeface="+mj-lt"/>
              </a:rPr>
              <a:t>, GNS </a:t>
            </a:r>
            <a:r>
              <a:rPr lang="ru-RU" sz="1100" dirty="0" err="1" smtClean="0">
                <a:latin typeface="+mj-lt"/>
              </a:rPr>
              <a:t>NanogistnanoverTM</a:t>
            </a:r>
            <a:r>
              <a:rPr lang="ru-RU" sz="1100" dirty="0" smtClean="0">
                <a:latin typeface="+mj-lt"/>
              </a:rPr>
              <a:t> Q10 содержит </a:t>
            </a:r>
            <a:r>
              <a:rPr lang="ru-RU" sz="1100" dirty="0" err="1" smtClean="0">
                <a:latin typeface="+mj-lt"/>
              </a:rPr>
              <a:t>нано-серебро</a:t>
            </a:r>
            <a:r>
              <a:rPr lang="ru-RU" sz="1100" dirty="0" smtClean="0">
                <a:latin typeface="+mj-lt"/>
              </a:rPr>
              <a:t> [2]. Нано серебро используется в мылах, зубных пастах, влажных салфетках, дезодорантах, средствах для губ, а также в пенах для лица и тела [35].</a:t>
            </a:r>
            <a:endParaRPr lang="ru-RU" sz="1100" dirty="0">
              <a:latin typeface="+mj-lt"/>
            </a:endParaRPr>
          </a:p>
        </p:txBody>
      </p:sp>
      <p:sp>
        <p:nvSpPr>
          <p:cNvPr id="20" name="Содержимое 1"/>
          <p:cNvSpPr txBox="1">
            <a:spLocks/>
          </p:cNvSpPr>
          <p:nvPr/>
        </p:nvSpPr>
        <p:spPr>
          <a:xfrm>
            <a:off x="510230" y="4903788"/>
            <a:ext cx="4659228" cy="57776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1400" b="1" cap="all" dirty="0" smtClean="0">
                <a:solidFill>
                  <a:schemeClr val="accent1"/>
                </a:solidFill>
                <a:latin typeface="+mj-lt"/>
              </a:rPr>
              <a:t>Исследования острой кожной токсичности </a:t>
            </a:r>
            <a:r>
              <a:rPr lang="ru-RU" sz="1400" b="1" cap="all" dirty="0" err="1" smtClean="0">
                <a:solidFill>
                  <a:schemeClr val="accent1"/>
                </a:solidFill>
                <a:latin typeface="+mj-lt"/>
              </a:rPr>
              <a:t>гелевого</a:t>
            </a:r>
            <a:r>
              <a:rPr lang="ru-RU" sz="1400" b="1" cap="all" dirty="0" smtClean="0">
                <a:solidFill>
                  <a:schemeClr val="accent1"/>
                </a:solidFill>
                <a:latin typeface="+mj-lt"/>
              </a:rPr>
              <a:t> состава (S-гель) </a:t>
            </a:r>
            <a:r>
              <a:rPr lang="ru-RU" sz="1400" b="1" cap="all" dirty="0" err="1" smtClean="0">
                <a:solidFill>
                  <a:schemeClr val="accent1"/>
                </a:solidFill>
                <a:latin typeface="+mj-lt"/>
              </a:rPr>
              <a:t>наночастиц</a:t>
            </a:r>
            <a:r>
              <a:rPr lang="ru-RU" sz="1400" b="1" cap="all" dirty="0" smtClean="0">
                <a:solidFill>
                  <a:schemeClr val="accent1"/>
                </a:solidFill>
                <a:latin typeface="+mj-lt"/>
              </a:rPr>
              <a:t> серебра</a:t>
            </a:r>
            <a:endParaRPr kumimoji="0" lang="ru-RU" sz="14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1" name="Рисунок 20" descr="Ноутбук">
            <a:hlinkClick r:id="rId2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43590" y="5007501"/>
            <a:ext cx="362624" cy="359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5"/>
          </p:nvPr>
        </p:nvSpPr>
        <p:spPr>
          <a:xfrm>
            <a:off x="1615383" y="1227222"/>
            <a:ext cx="3558279" cy="580942"/>
          </a:xfrm>
        </p:spPr>
        <p:txBody>
          <a:bodyPr/>
          <a:lstStyle/>
          <a:p>
            <a:r>
              <a:rPr lang="ru-RU" sz="1400" dirty="0" smtClean="0"/>
              <a:t>Очищающее средство для кожи</a:t>
            </a:r>
            <a:endParaRPr lang="ru-RU" sz="1400" dirty="0"/>
          </a:p>
        </p:txBody>
      </p:sp>
      <p:pic>
        <p:nvPicPr>
          <p:cNvPr id="7" name="Рисунок 6" descr="Рисунок1.png"/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3729" r="3729"/>
          <a:stretch>
            <a:fillRect/>
          </a:stretch>
        </p:blipFill>
        <p:spPr>
          <a:xfrm>
            <a:off x="5462984" y="1315816"/>
            <a:ext cx="363600" cy="392987"/>
          </a:xfr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69913" y="1990725"/>
            <a:ext cx="4603750" cy="3731781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Было заявлено, что </a:t>
            </a:r>
            <a:r>
              <a:rPr lang="ru-RU" sz="1100" dirty="0" err="1" smtClean="0">
                <a:latin typeface="+mj-lt"/>
              </a:rPr>
              <a:t>нано-серебросодержащее</a:t>
            </a:r>
            <a:r>
              <a:rPr lang="ru-RU" sz="1100" dirty="0" smtClean="0">
                <a:latin typeface="+mj-lt"/>
              </a:rPr>
              <a:t> очищающее мыло обладает бактерицидными и </a:t>
            </a:r>
            <a:r>
              <a:rPr lang="ru-RU" sz="1100" dirty="0" err="1" smtClean="0">
                <a:latin typeface="+mj-lt"/>
              </a:rPr>
              <a:t>фунгицидными</a:t>
            </a:r>
            <a:r>
              <a:rPr lang="ru-RU" sz="1100" dirty="0" smtClean="0">
                <a:latin typeface="+mj-lt"/>
              </a:rPr>
              <a:t> свойствами и оказалось полезным при лечении угревой сыпи и поврежденной солнцем кожи [36]. Для предотвращения передачи инфекционных заболеваний высокой эффективностью в течение короткого времени воздействия являются важными параметрами. </a:t>
            </a:r>
            <a:r>
              <a:rPr lang="ru-RU" sz="1100" dirty="0" err="1" smtClean="0">
                <a:latin typeface="+mj-lt"/>
              </a:rPr>
              <a:t>Наносеребро</a:t>
            </a:r>
            <a:r>
              <a:rPr lang="ru-RU" sz="1100" dirty="0" smtClean="0">
                <a:latin typeface="+mj-lt"/>
              </a:rPr>
              <a:t> в концентрации 15 мг на литр при ручной стирке было найдено, удовлетворяющее обоим параметрам очень эффективно [19].</a:t>
            </a:r>
          </a:p>
          <a:p>
            <a:pPr algn="just"/>
            <a:r>
              <a:rPr lang="ru-RU" sz="1100" dirty="0" smtClean="0">
                <a:latin typeface="+mj-lt"/>
              </a:rPr>
              <a:t>Исследователи обнаружили, что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серебра также могут быть использованы для уничтожения дрожжей, таких как </a:t>
            </a:r>
            <a:r>
              <a:rPr lang="ru-RU" sz="1100" dirty="0" err="1" smtClean="0">
                <a:latin typeface="+mj-lt"/>
              </a:rPr>
              <a:t>Candida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glabrata</a:t>
            </a:r>
            <a:r>
              <a:rPr lang="ru-RU" sz="1100" dirty="0" smtClean="0">
                <a:latin typeface="+mj-lt"/>
              </a:rPr>
              <a:t> и </a:t>
            </a:r>
            <a:r>
              <a:rPr lang="ru-RU" sz="1100" dirty="0" err="1" smtClean="0">
                <a:latin typeface="+mj-lt"/>
              </a:rPr>
              <a:t>Candida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albicans</a:t>
            </a:r>
            <a:r>
              <a:rPr lang="ru-RU" sz="1100" dirty="0" smtClean="0">
                <a:latin typeface="+mj-lt"/>
              </a:rPr>
              <a:t>, которые вызывают инфекции во рту, могут быть убиты </a:t>
            </a:r>
            <a:r>
              <a:rPr lang="ru-RU" sz="1100" dirty="0" err="1" smtClean="0">
                <a:latin typeface="+mj-lt"/>
              </a:rPr>
              <a:t>наносеребром</a:t>
            </a:r>
            <a:r>
              <a:rPr lang="ru-RU" sz="1100" dirty="0" smtClean="0">
                <a:latin typeface="+mj-lt"/>
              </a:rPr>
              <a:t> и, следовательно, могут быть включены в средства для чистки зубов [37].</a:t>
            </a:r>
          </a:p>
          <a:p>
            <a:pPr algn="just"/>
            <a:r>
              <a:rPr lang="ru-RU" sz="1100" dirty="0" smtClean="0">
                <a:latin typeface="+mj-lt"/>
              </a:rPr>
              <a:t>Следовательно,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серебра находят применение в ветеринарных, фармацевтических и биологических продуктах [38]. </a:t>
            </a:r>
            <a:r>
              <a:rPr lang="ru-RU" sz="1100" dirty="0" err="1" smtClean="0">
                <a:latin typeface="+mj-lt"/>
              </a:rPr>
              <a:t>Наносеребряный</a:t>
            </a:r>
            <a:r>
              <a:rPr lang="ru-RU" sz="1100" dirty="0" smtClean="0">
                <a:latin typeface="+mj-lt"/>
              </a:rPr>
              <a:t> гель для кожи, который содержит в 30 раз меньше серебра, чем </a:t>
            </a:r>
            <a:r>
              <a:rPr lang="ru-RU" sz="1100" dirty="0" err="1" smtClean="0">
                <a:latin typeface="+mj-lt"/>
              </a:rPr>
              <a:t>сульфадиазин</a:t>
            </a:r>
            <a:r>
              <a:rPr lang="ru-RU" sz="1100" dirty="0" smtClean="0">
                <a:latin typeface="+mj-lt"/>
              </a:rPr>
              <a:t> серебра, является лучшим выбором для кожи ожоговых пациентов для лечения инфекций [39].</a:t>
            </a:r>
          </a:p>
          <a:p>
            <a:pPr algn="just"/>
            <a:r>
              <a:rPr lang="en-US" sz="1100" dirty="0" smtClean="0">
                <a:latin typeface="+mj-lt"/>
              </a:rPr>
              <a:t>[Silver </a:t>
            </a:r>
            <a:r>
              <a:rPr lang="en-US" sz="1100" dirty="0" err="1" smtClean="0">
                <a:latin typeface="+mj-lt"/>
              </a:rPr>
              <a:t>Nanoparticles</a:t>
            </a:r>
            <a:r>
              <a:rPr lang="en-US" sz="1100" dirty="0" smtClean="0">
                <a:latin typeface="+mj-lt"/>
              </a:rPr>
              <a:t> in Cosmetics</a:t>
            </a:r>
            <a:r>
              <a:rPr lang="ru-RU" sz="1100" dirty="0" smtClean="0">
                <a:latin typeface="+mj-lt"/>
              </a:rPr>
              <a:t>.</a:t>
            </a:r>
            <a:r>
              <a:rPr lang="en-US" sz="1100" dirty="0" smtClean="0">
                <a:latin typeface="+mj-lt"/>
              </a:rPr>
              <a:t>]</a:t>
            </a:r>
            <a:endParaRPr lang="ru-RU" sz="1100" dirty="0"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Научные материалы и исследования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9"/>
          </p:nvPr>
        </p:nvSpPr>
        <p:spPr>
          <a:xfrm>
            <a:off x="7099652" y="1207470"/>
            <a:ext cx="4475162" cy="3129861"/>
          </a:xfrm>
        </p:spPr>
        <p:txBody>
          <a:bodyPr/>
          <a:lstStyle/>
          <a:p>
            <a:pPr algn="just"/>
            <a:r>
              <a:rPr lang="ru-RU" sz="1100" dirty="0" smtClean="0"/>
              <a:t>Наше предыдущее исследование показало, что </a:t>
            </a:r>
            <a:r>
              <a:rPr lang="ru-RU" sz="1100" dirty="0" err="1" smtClean="0"/>
              <a:t>наночастицы</a:t>
            </a:r>
            <a:r>
              <a:rPr lang="ru-RU" sz="1100" dirty="0" smtClean="0"/>
              <a:t> серебра (</a:t>
            </a:r>
            <a:r>
              <a:rPr lang="ru-RU" sz="1100" dirty="0" err="1" smtClean="0"/>
              <a:t>AgNP</a:t>
            </a:r>
            <a:r>
              <a:rPr lang="ru-RU" sz="1100" dirty="0" smtClean="0"/>
              <a:t>) могут способствовать заживлению ран благодаря ускоренной </a:t>
            </a:r>
            <a:r>
              <a:rPr lang="ru-RU" sz="1100" dirty="0" err="1" smtClean="0"/>
              <a:t>реэпителизации</a:t>
            </a:r>
            <a:r>
              <a:rPr lang="ru-RU" sz="1100" dirty="0" smtClean="0"/>
              <a:t> и усиленной дифференцировке фибробластов. Однако влияние </a:t>
            </a:r>
            <a:r>
              <a:rPr lang="ru-RU" sz="1100" dirty="0" err="1" smtClean="0"/>
              <a:t>AgNP</a:t>
            </a:r>
            <a:r>
              <a:rPr lang="ru-RU" sz="1100" dirty="0" smtClean="0"/>
              <a:t> на функциональность восстановленной кожи неизвестно. Целью данного исследования было изучение свойств растянутой кожи после лечения </a:t>
            </a:r>
            <a:r>
              <a:rPr lang="ru-RU" sz="1100" dirty="0" err="1" smtClean="0"/>
              <a:t>AgNP</a:t>
            </a:r>
            <a:r>
              <a:rPr lang="ru-RU" sz="1100" dirty="0" smtClean="0"/>
              <a:t>. </a:t>
            </a:r>
            <a:r>
              <a:rPr lang="ru-RU" sz="1100" dirty="0" err="1" smtClean="0"/>
              <a:t>Иммуногистохимическое</a:t>
            </a:r>
            <a:r>
              <a:rPr lang="ru-RU" sz="1100" dirty="0" smtClean="0"/>
              <a:t> окрашивание, количественный анализ и сканирующая электронная микроскопия (SEM) были использованы для обнаружения и сравнения отложения коллагена, а также морфологии и распределения волокон коллагена . Наши результаты показали, что </a:t>
            </a:r>
            <a:r>
              <a:rPr lang="ru-RU" sz="1100" dirty="0" err="1" smtClean="0"/>
              <a:t>AgNPs</a:t>
            </a:r>
            <a:r>
              <a:rPr lang="ru-RU" sz="1100" dirty="0" smtClean="0"/>
              <a:t> улучшали свойства при растяжении и приводили к улучшению </a:t>
            </a:r>
            <a:r>
              <a:rPr lang="ru-RU" sz="1100" dirty="0" err="1" smtClean="0"/>
              <a:t>фибриллВыравнивания</a:t>
            </a:r>
            <a:r>
              <a:rPr lang="ru-RU" sz="1100" dirty="0" smtClean="0"/>
              <a:t> в восстановленной коже, с близким сходством с нормальной кожей. Основываясь на наших выводах, мы пришли к выводу, что </a:t>
            </a:r>
            <a:r>
              <a:rPr lang="ru-RU" sz="1100" dirty="0" err="1" smtClean="0"/>
              <a:t>AgNPs</a:t>
            </a:r>
            <a:r>
              <a:rPr lang="ru-RU" sz="1100" dirty="0" smtClean="0"/>
              <a:t> были главным образом ответственны за регулирование отложения коллагена, и их использование привело к превосходному выравниванию в процессе заживления ран. Точный сигнальный </a:t>
            </a:r>
            <a:r>
              <a:rPr lang="ru-RU" sz="1100" dirty="0" err="1" smtClean="0"/>
              <a:t>путь,посредством</a:t>
            </a:r>
            <a:r>
              <a:rPr lang="ru-RU" sz="1100" dirty="0" smtClean="0"/>
              <a:t> которого </a:t>
            </a:r>
            <a:r>
              <a:rPr lang="ru-RU" sz="1100" dirty="0" err="1" smtClean="0"/>
              <a:t>AgNPs</a:t>
            </a:r>
            <a:r>
              <a:rPr lang="ru-RU" sz="1100" dirty="0" smtClean="0"/>
              <a:t> влияют на регенерацию </a:t>
            </a:r>
            <a:r>
              <a:rPr lang="ru-RU" sz="1100" dirty="0" err="1" smtClean="0"/>
              <a:t>коллагена,еще</a:t>
            </a:r>
            <a:r>
              <a:rPr lang="ru-RU" sz="1100" dirty="0" smtClean="0"/>
              <a:t> предстоит изучить.</a:t>
            </a:r>
          </a:p>
          <a:p>
            <a:pPr algn="just"/>
            <a:r>
              <a:rPr lang="en-US" sz="1100" dirty="0" smtClean="0"/>
              <a:t>[Modulation of collagen alignment by silver </a:t>
            </a:r>
            <a:r>
              <a:rPr lang="en-US" sz="1100" dirty="0" err="1" smtClean="0"/>
              <a:t>nanoparticles</a:t>
            </a:r>
            <a:r>
              <a:rPr lang="en-US" sz="1100" dirty="0" smtClean="0"/>
              <a:t> results in better mechanical properties in wound healing.]</a:t>
            </a:r>
            <a:endParaRPr lang="ru-RU" sz="1100" dirty="0">
              <a:latin typeface="+mj-lt"/>
            </a:endParaRPr>
          </a:p>
        </p:txBody>
      </p:sp>
      <p:sp>
        <p:nvSpPr>
          <p:cNvPr id="9" name="Управляющая кнопка: сведения 8">
            <a:hlinkClick r:id="rId3" highlightClick="1"/>
          </p:cNvPr>
          <p:cNvSpPr/>
          <p:nvPr/>
        </p:nvSpPr>
        <p:spPr>
          <a:xfrm>
            <a:off x="5529263" y="1414463"/>
            <a:ext cx="223837" cy="147637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19036" y="4626825"/>
            <a:ext cx="362624" cy="359044"/>
          </a:xfrm>
        </p:spPr>
      </p:pic>
      <p:sp>
        <p:nvSpPr>
          <p:cNvPr id="11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91714" y="4551601"/>
            <a:ext cx="4738842" cy="561113"/>
          </a:xfrm>
        </p:spPr>
        <p:txBody>
          <a:bodyPr rtlCol="0"/>
          <a:lstStyle/>
          <a:p>
            <a:pPr algn="l"/>
            <a:r>
              <a:rPr lang="ru-RU" sz="1200" dirty="0" smtClean="0"/>
              <a:t>Модуляция выравнивания коллагена </a:t>
            </a:r>
            <a:r>
              <a:rPr lang="ru-RU" sz="1200" dirty="0" err="1" smtClean="0"/>
              <a:t>наночастицами</a:t>
            </a:r>
            <a:r>
              <a:rPr lang="ru-RU" sz="1200" dirty="0" smtClean="0"/>
              <a:t> серебра приводит к улучшению механических свойств при заживлении ран</a:t>
            </a:r>
            <a:endParaRPr lang="ru-RU" sz="1200" dirty="0"/>
          </a:p>
        </p:txBody>
      </p:sp>
      <p:sp>
        <p:nvSpPr>
          <p:cNvPr id="12" name="Управляющая кнопка: сведения 11">
            <a:hlinkClick r:id="rId7" highlightClick="1"/>
          </p:cNvPr>
          <p:cNvSpPr/>
          <p:nvPr/>
        </p:nvSpPr>
        <p:spPr>
          <a:xfrm>
            <a:off x="6500813" y="4719638"/>
            <a:ext cx="204787" cy="133350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21157" y="3691464"/>
            <a:ext cx="362624" cy="359044"/>
          </a:xfrm>
        </p:spPr>
      </p:pic>
      <p:sp>
        <p:nvSpPr>
          <p:cNvPr id="2" name="Содержимое 1"/>
          <p:cNvSpPr>
            <a:spLocks noGrp="1"/>
          </p:cNvSpPr>
          <p:nvPr>
            <p:ph idx="15"/>
          </p:nvPr>
        </p:nvSpPr>
        <p:spPr>
          <a:xfrm>
            <a:off x="1615384" y="1227222"/>
            <a:ext cx="3566216" cy="580942"/>
          </a:xfrm>
        </p:spPr>
        <p:txBody>
          <a:bodyPr/>
          <a:lstStyle/>
          <a:p>
            <a:r>
              <a:rPr lang="ru-RU" sz="1400" dirty="0" smtClean="0"/>
              <a:t>Косметические свойства</a:t>
            </a:r>
            <a:endParaRPr lang="ru-RU" sz="1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61975" y="2012024"/>
            <a:ext cx="4619625" cy="1410908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Наиболее распространены в косметике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серебра. Их применяют в антибактериальных средствах, так же они выступают в качестве консервантов в стандартных рецептурах. Было обнаружено, что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 очень стабильны, они не коагулируют более 1 года.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серебра показали достаточную эффективность сохранения против бактерий и грибов и не проникали в нормальную (неповрежденную) кожу человека. При концентрации 0,002–0,02 </a:t>
            </a:r>
            <a:r>
              <a:rPr lang="ru-RU" sz="1100" dirty="0" err="1" smtClean="0">
                <a:latin typeface="+mj-lt"/>
              </a:rPr>
              <a:t>ppm</a:t>
            </a:r>
            <a:r>
              <a:rPr lang="ru-RU" sz="1100" dirty="0" smtClean="0">
                <a:latin typeface="+mj-lt"/>
              </a:rPr>
              <a:t>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 не влияли на </a:t>
            </a:r>
            <a:r>
              <a:rPr lang="ru-RU" sz="1100" dirty="0" err="1" smtClean="0">
                <a:latin typeface="+mj-lt"/>
              </a:rPr>
              <a:t>кератиноциты</a:t>
            </a:r>
            <a:r>
              <a:rPr lang="ru-RU" sz="1100" dirty="0" smtClean="0">
                <a:latin typeface="+mj-lt"/>
              </a:rPr>
              <a:t> кожи человека, не усиливали гибель клеток, вызванную ультрафиолетом В. [1]</a:t>
            </a:r>
            <a:endParaRPr lang="ru-RU" sz="1100" dirty="0"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9"/>
          </p:nvPr>
        </p:nvSpPr>
        <p:spPr>
          <a:xfrm>
            <a:off x="7090246" y="1213974"/>
            <a:ext cx="4475162" cy="428709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Средство, содержащее в 30 раз меньше серебра, чем </a:t>
            </a:r>
            <a:r>
              <a:rPr lang="ru-RU" sz="1100" dirty="0" err="1" smtClean="0">
                <a:latin typeface="+mj-lt"/>
              </a:rPr>
              <a:t>сульфадиазин</a:t>
            </a:r>
            <a:r>
              <a:rPr lang="ru-RU" sz="1100" dirty="0" smtClean="0">
                <a:latin typeface="+mj-lt"/>
              </a:rPr>
              <a:t> серебра, показал лучший результат при применении на коже ожоговых пациентов для лечения инфекций [3].</a:t>
            </a:r>
            <a:endParaRPr lang="ru-RU" sz="1100" dirty="0"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6926" y="347957"/>
            <a:ext cx="11150600" cy="486231"/>
          </a:xfrm>
          <a:prstGeom prst="rect">
            <a:avLst/>
          </a:prstGeom>
        </p:spPr>
        <p:txBody>
          <a:bodyPr/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cap="all" dirty="0" smtClean="0">
                <a:latin typeface="+mj-lt"/>
                <a:ea typeface="+mj-ea"/>
                <a:cs typeface="+mj-cs"/>
              </a:rPr>
              <a:t>Научные материалы и исследования</a:t>
            </a:r>
            <a:endParaRPr lang="ru-RU" sz="32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Ноутбук">
            <a:hlinkClick r:id="rId7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63894" y="1330934"/>
            <a:ext cx="362624" cy="359044"/>
          </a:xfrm>
        </p:spPr>
      </p:pic>
      <p:sp>
        <p:nvSpPr>
          <p:cNvPr id="11" name="Управляющая кнопка: сведения 10">
            <a:hlinkClick r:id="rId8" highlightClick="1"/>
          </p:cNvPr>
          <p:cNvSpPr/>
          <p:nvPr/>
        </p:nvSpPr>
        <p:spPr>
          <a:xfrm>
            <a:off x="5529263" y="1419225"/>
            <a:ext cx="219075" cy="138113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390431" y="5788461"/>
            <a:ext cx="252412" cy="223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1"/>
          <p:cNvSpPr>
            <a:spLocks noGrp="1"/>
          </p:cNvSpPr>
          <p:nvPr>
            <p:ph idx="15"/>
          </p:nvPr>
        </p:nvSpPr>
        <p:spPr>
          <a:xfrm>
            <a:off x="509798" y="3573463"/>
            <a:ext cx="4671802" cy="580942"/>
          </a:xfrm>
        </p:spPr>
        <p:txBody>
          <a:bodyPr/>
          <a:lstStyle/>
          <a:p>
            <a:r>
              <a:rPr lang="ru-RU" sz="1400" dirty="0" err="1" smtClean="0"/>
              <a:t>Космецевтика</a:t>
            </a:r>
            <a:r>
              <a:rPr lang="ru-RU" sz="1400" dirty="0" smtClean="0"/>
              <a:t> На Основе </a:t>
            </a:r>
            <a:r>
              <a:rPr lang="ru-RU" sz="1400" dirty="0" err="1" smtClean="0"/>
              <a:t>Нанотехнологий</a:t>
            </a:r>
            <a:endParaRPr lang="ru-RU" sz="1400" dirty="0"/>
          </a:p>
        </p:txBody>
      </p:sp>
      <p:pic>
        <p:nvPicPr>
          <p:cNvPr id="14" name="Рисунок 13" descr="Ноутбук">
            <a:hlinkClick r:id="rId7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63894" y="3677175"/>
            <a:ext cx="362624" cy="359044"/>
          </a:xfrm>
        </p:spPr>
      </p:pic>
      <p:sp>
        <p:nvSpPr>
          <p:cNvPr id="15" name="Содержимое 3"/>
          <p:cNvSpPr>
            <a:spLocks noGrp="1"/>
          </p:cNvSpPr>
          <p:nvPr>
            <p:ph idx="1"/>
          </p:nvPr>
        </p:nvSpPr>
        <p:spPr>
          <a:xfrm>
            <a:off x="561975" y="4391026"/>
            <a:ext cx="4619625" cy="1588988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Поскольку </a:t>
            </a:r>
            <a:r>
              <a:rPr lang="ru-RU" sz="1100" dirty="0" err="1" smtClean="0">
                <a:latin typeface="+mj-lt"/>
              </a:rPr>
              <a:t>наночастицы</a:t>
            </a:r>
            <a:r>
              <a:rPr lang="ru-RU" sz="1100" dirty="0" smtClean="0">
                <a:latin typeface="+mj-lt"/>
              </a:rPr>
              <a:t> серебра поражают микроорганизмы не химическим путем, а механически нарушая мембрану, то </a:t>
            </a:r>
            <a:r>
              <a:rPr lang="ru-RU" sz="1100" dirty="0" err="1" smtClean="0">
                <a:latin typeface="+mj-lt"/>
              </a:rPr>
              <a:t>резистентность</a:t>
            </a:r>
            <a:r>
              <a:rPr lang="ru-RU" sz="1100" dirty="0" smtClean="0">
                <a:latin typeface="+mj-lt"/>
              </a:rPr>
              <a:t> не вырабатывается. Это ясно указывают на то, что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 могут обеспечить более безопасную альтернативу обычным противомикробным препаратам для местного применения.</a:t>
            </a:r>
          </a:p>
          <a:p>
            <a:pPr algn="just"/>
            <a:r>
              <a:rPr lang="ru-RU" sz="1100" dirty="0" smtClean="0">
                <a:latin typeface="+mj-lt"/>
              </a:rPr>
              <a:t>Очищающие средства, содержащие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NP, показывают хороший антибактериальный эффект. Например, мыло с </a:t>
            </a:r>
            <a:r>
              <a:rPr lang="ru-RU" sz="1100" dirty="0" err="1" smtClean="0">
                <a:latin typeface="+mj-lt"/>
              </a:rPr>
              <a:t>наносеребром</a:t>
            </a:r>
            <a:r>
              <a:rPr lang="ru-RU" sz="1100" dirty="0" smtClean="0">
                <a:latin typeface="+mj-lt"/>
              </a:rPr>
              <a:t> обладает бактерицидными и </a:t>
            </a:r>
            <a:r>
              <a:rPr lang="ru-RU" sz="1100" dirty="0" err="1" smtClean="0">
                <a:latin typeface="+mj-lt"/>
              </a:rPr>
              <a:t>фунгицидными</a:t>
            </a:r>
            <a:r>
              <a:rPr lang="ru-RU" sz="1100" dirty="0" smtClean="0">
                <a:latin typeface="+mj-lt"/>
              </a:rPr>
              <a:t> свойствами и оказалось полезным при лечении угревой сыпи и поврежденной солнцем кожи [2].</a:t>
            </a:r>
            <a:endParaRPr lang="ru-RU" sz="1100" dirty="0">
              <a:latin typeface="+mj-lt"/>
            </a:endParaRPr>
          </a:p>
        </p:txBody>
      </p:sp>
      <p:sp>
        <p:nvSpPr>
          <p:cNvPr id="16" name="Управляющая кнопка: сведения 15">
            <a:hlinkClick r:id="rId9" highlightClick="1"/>
          </p:cNvPr>
          <p:cNvSpPr/>
          <p:nvPr/>
        </p:nvSpPr>
        <p:spPr>
          <a:xfrm>
            <a:off x="5529263" y="3767138"/>
            <a:ext cx="219075" cy="133350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idx="29"/>
          </p:nvPr>
        </p:nvSpPr>
        <p:spPr>
          <a:xfrm>
            <a:off x="7091363" y="1829077"/>
            <a:ext cx="4571248" cy="577767"/>
          </a:xfrm>
        </p:spPr>
        <p:txBody>
          <a:bodyPr/>
          <a:lstStyle/>
          <a:p>
            <a:r>
              <a:rPr lang="ru-RU" sz="1400" dirty="0" smtClean="0"/>
              <a:t>Новый </a:t>
            </a:r>
            <a:r>
              <a:rPr lang="ru-RU" sz="1400" dirty="0" err="1" smtClean="0"/>
              <a:t>нано-Серебряный</a:t>
            </a:r>
            <a:r>
              <a:rPr lang="ru-RU" sz="1400" dirty="0" smtClean="0"/>
              <a:t> гель для кожи может помочь улучшить лечение ожогов</a:t>
            </a:r>
            <a:endParaRPr lang="ru-RU" sz="1400" dirty="0"/>
          </a:p>
        </p:txBody>
      </p:sp>
      <p:sp>
        <p:nvSpPr>
          <p:cNvPr id="21" name="Содержимое 5"/>
          <p:cNvSpPr>
            <a:spLocks noGrp="1"/>
          </p:cNvSpPr>
          <p:nvPr>
            <p:ph idx="19"/>
          </p:nvPr>
        </p:nvSpPr>
        <p:spPr>
          <a:xfrm>
            <a:off x="7099300" y="2678114"/>
            <a:ext cx="4475162" cy="704358"/>
          </a:xfrm>
        </p:spPr>
        <p:txBody>
          <a:bodyPr/>
          <a:lstStyle/>
          <a:p>
            <a:pPr algn="just"/>
            <a:r>
              <a:rPr lang="ru-RU" sz="1100" dirty="0" smtClean="0">
                <a:latin typeface="+mj-lt"/>
              </a:rPr>
              <a:t>При этом </a:t>
            </a:r>
            <a:r>
              <a:rPr lang="ru-RU" sz="1100" dirty="0" err="1" smtClean="0">
                <a:latin typeface="+mj-lt"/>
              </a:rPr>
              <a:t>Ag</a:t>
            </a:r>
            <a:r>
              <a:rPr lang="ru-RU" sz="1100" dirty="0" smtClean="0">
                <a:latin typeface="+mj-lt"/>
              </a:rPr>
              <a:t> NP не только подавляет рост и развитие микроорганизмов, но и стимулирует дифференцировку фибробластов, а также ответственен за регулирование отложения коллагена. Так что использование </a:t>
            </a:r>
            <a:r>
              <a:rPr lang="ru-RU" sz="1100" dirty="0" err="1" smtClean="0">
                <a:latin typeface="+mj-lt"/>
              </a:rPr>
              <a:t>наночастиц</a:t>
            </a:r>
            <a:r>
              <a:rPr lang="ru-RU" sz="1100" dirty="0" smtClean="0">
                <a:latin typeface="+mj-lt"/>
              </a:rPr>
              <a:t> привело к улучшению рельефа кожи в процессе заживления ран. [4]</a:t>
            </a:r>
            <a:endParaRPr lang="ru-RU" sz="1100" dirty="0">
              <a:latin typeface="+mj-lt"/>
            </a:endParaRPr>
          </a:p>
        </p:txBody>
      </p:sp>
      <p:sp>
        <p:nvSpPr>
          <p:cNvPr id="23" name="Содержимое 5"/>
          <p:cNvSpPr>
            <a:spLocks noGrp="1"/>
          </p:cNvSpPr>
          <p:nvPr>
            <p:ph idx="29"/>
          </p:nvPr>
        </p:nvSpPr>
        <p:spPr>
          <a:xfrm>
            <a:off x="7099300" y="3600605"/>
            <a:ext cx="4571248" cy="577767"/>
          </a:xfrm>
        </p:spPr>
        <p:txBody>
          <a:bodyPr/>
          <a:lstStyle/>
          <a:p>
            <a:r>
              <a:rPr lang="ru-RU" sz="1200" dirty="0" smtClean="0"/>
              <a:t>Модуляция выравнивания коллагена </a:t>
            </a:r>
            <a:r>
              <a:rPr lang="ru-RU" sz="1200" dirty="0" err="1" smtClean="0"/>
              <a:t>наночастицами</a:t>
            </a:r>
            <a:r>
              <a:rPr lang="ru-RU" sz="1200" dirty="0" smtClean="0"/>
              <a:t> серебра приводит к улучшению механических свойств при заживлении ран</a:t>
            </a:r>
            <a:endParaRPr lang="ru-RU" sz="1200" dirty="0"/>
          </a:p>
        </p:txBody>
      </p:sp>
      <p:pic>
        <p:nvPicPr>
          <p:cNvPr id="29" name="Рисунок 28" descr="Ноутбук">
            <a:hlinkClick r:id="rId7"/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16395" y="1940533"/>
            <a:ext cx="362624" cy="359044"/>
          </a:xfrm>
        </p:spPr>
      </p:pic>
      <p:sp>
        <p:nvSpPr>
          <p:cNvPr id="32" name="Управляющая кнопка: сведения 31">
            <a:hlinkClick r:id="rId10" highlightClick="1"/>
          </p:cNvPr>
          <p:cNvSpPr/>
          <p:nvPr/>
        </p:nvSpPr>
        <p:spPr>
          <a:xfrm>
            <a:off x="6491289" y="2038351"/>
            <a:ext cx="209550" cy="119062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сведения 34">
            <a:hlinkClick r:id="rId11" highlightClick="1"/>
          </p:cNvPr>
          <p:cNvSpPr/>
          <p:nvPr/>
        </p:nvSpPr>
        <p:spPr>
          <a:xfrm>
            <a:off x="6500814" y="3795714"/>
            <a:ext cx="204787" cy="123825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держимое 5"/>
          <p:cNvSpPr>
            <a:spLocks noGrp="1"/>
          </p:cNvSpPr>
          <p:nvPr>
            <p:ph idx="19"/>
          </p:nvPr>
        </p:nvSpPr>
        <p:spPr>
          <a:xfrm>
            <a:off x="7099300" y="4421188"/>
            <a:ext cx="4475162" cy="707072"/>
          </a:xfrm>
        </p:spPr>
        <p:txBody>
          <a:bodyPr/>
          <a:lstStyle/>
          <a:p>
            <a:pPr algn="just"/>
            <a:r>
              <a:rPr lang="ru-RU" sz="1100" dirty="0" smtClean="0"/>
              <a:t>Исследователи обнаружили, что </a:t>
            </a:r>
            <a:r>
              <a:rPr lang="ru-RU" sz="1100" dirty="0" err="1" smtClean="0"/>
              <a:t>наночастицы</a:t>
            </a:r>
            <a:r>
              <a:rPr lang="ru-RU" sz="1100" dirty="0" smtClean="0"/>
              <a:t> серебра также могут быть использованы для уничтожения дрожжей, таких как </a:t>
            </a:r>
            <a:r>
              <a:rPr lang="ru-RU" sz="1100" dirty="0" err="1" smtClean="0"/>
              <a:t>Candida</a:t>
            </a:r>
            <a:r>
              <a:rPr lang="ru-RU" sz="1100" dirty="0" smtClean="0"/>
              <a:t> </a:t>
            </a:r>
            <a:r>
              <a:rPr lang="ru-RU" sz="1100" dirty="0" err="1" smtClean="0"/>
              <a:t>glabrata</a:t>
            </a:r>
            <a:r>
              <a:rPr lang="ru-RU" sz="1100" dirty="0" smtClean="0"/>
              <a:t> и </a:t>
            </a:r>
            <a:r>
              <a:rPr lang="ru-RU" sz="1100" dirty="0" err="1" smtClean="0"/>
              <a:t>Candida</a:t>
            </a:r>
            <a:r>
              <a:rPr lang="ru-RU" sz="1100" dirty="0" smtClean="0"/>
              <a:t> </a:t>
            </a:r>
            <a:r>
              <a:rPr lang="ru-RU" sz="1100" dirty="0" err="1" smtClean="0"/>
              <a:t>albicans</a:t>
            </a:r>
            <a:r>
              <a:rPr lang="ru-RU" sz="1100" dirty="0" smtClean="0"/>
              <a:t>, которые вызывают инфекции во рту, и, следовательно, могут быть включены в средства для чистки зубов [5].</a:t>
            </a:r>
            <a:endParaRPr lang="ru-RU" sz="1100" dirty="0">
              <a:latin typeface="+mj-lt"/>
            </a:endParaRPr>
          </a:p>
        </p:txBody>
      </p:sp>
      <p:pic>
        <p:nvPicPr>
          <p:cNvPr id="37" name="Рисунок 36" descr="Ноутбук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419036" y="5419695"/>
            <a:ext cx="362624" cy="359044"/>
          </a:xfrm>
        </p:spPr>
      </p:pic>
      <p:sp>
        <p:nvSpPr>
          <p:cNvPr id="38" name="Объект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99300" y="5344617"/>
            <a:ext cx="4795992" cy="561113"/>
          </a:xfrm>
        </p:spPr>
        <p:txBody>
          <a:bodyPr rtlCol="0"/>
          <a:lstStyle/>
          <a:p>
            <a:pPr algn="l"/>
            <a:r>
              <a:rPr lang="ru-RU" sz="1400" dirty="0" err="1" smtClean="0"/>
              <a:t>Наночастицы</a:t>
            </a:r>
            <a:r>
              <a:rPr lang="ru-RU" sz="1400" dirty="0" smtClean="0"/>
              <a:t> серебра в косметике</a:t>
            </a:r>
            <a:endParaRPr lang="ru-RU" sz="1400" dirty="0"/>
          </a:p>
        </p:txBody>
      </p:sp>
      <p:sp>
        <p:nvSpPr>
          <p:cNvPr id="39" name="Управляющая кнопка: сведения 38">
            <a:hlinkClick r:id="rId12" highlightClick="1"/>
          </p:cNvPr>
          <p:cNvSpPr/>
          <p:nvPr/>
        </p:nvSpPr>
        <p:spPr>
          <a:xfrm>
            <a:off x="6496050" y="5514975"/>
            <a:ext cx="200025" cy="123825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Краткий обзор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491" y="1154832"/>
            <a:ext cx="9179511" cy="764460"/>
          </a:xfrm>
        </p:spPr>
        <p:txBody>
          <a:bodyPr rtlCol="0"/>
          <a:lstStyle/>
          <a:p>
            <a:r>
              <a:rPr lang="ru-RU" dirty="0" smtClean="0"/>
              <a:t>Эта презентация позволит </a:t>
            </a:r>
            <a:r>
              <a:rPr lang="ru-RU" dirty="0" smtClean="0"/>
              <a:t>Вам</a:t>
            </a:r>
            <a:r>
              <a:rPr lang="en-US" dirty="0" smtClean="0"/>
              <a:t> </a:t>
            </a:r>
            <a:r>
              <a:rPr lang="ru-RU" dirty="0" smtClean="0"/>
              <a:t>узнать что такое </a:t>
            </a:r>
            <a:r>
              <a:rPr lang="ru-RU" dirty="0" err="1" smtClean="0"/>
              <a:t>нанотехнологии</a:t>
            </a:r>
            <a:r>
              <a:rPr lang="ru-RU" dirty="0" smtClean="0"/>
              <a:t> в сфере создания ЛКМ. </a:t>
            </a:r>
            <a:r>
              <a:rPr lang="ru-RU" dirty="0" smtClean="0"/>
              <a:t>В ней </a:t>
            </a:r>
            <a:r>
              <a:rPr lang="ru-RU" dirty="0" smtClean="0"/>
              <a:t>собраны исследования в данной области. </a:t>
            </a:r>
            <a:r>
              <a:rPr lang="ru-RU" dirty="0" smtClean="0"/>
              <a:t>Благодаря </a:t>
            </a:r>
            <a:r>
              <a:rPr lang="ru-RU" dirty="0" smtClean="0"/>
              <a:t>представленным здесь данным, </a:t>
            </a:r>
            <a:r>
              <a:rPr lang="ru-RU" dirty="0" smtClean="0"/>
              <a:t>Вы </a:t>
            </a:r>
            <a:r>
              <a:rPr lang="ru-RU" dirty="0" smtClean="0"/>
              <a:t>получите понимание о работе </a:t>
            </a:r>
            <a:r>
              <a:rPr lang="ru-RU" dirty="0" err="1" smtClean="0"/>
              <a:t>наносеребра</a:t>
            </a:r>
            <a:r>
              <a:rPr lang="ru-RU" dirty="0" smtClean="0"/>
              <a:t> и </a:t>
            </a:r>
            <a:r>
              <a:rPr lang="ru-RU" dirty="0" err="1" smtClean="0"/>
              <a:t>наномеди</a:t>
            </a:r>
            <a:r>
              <a:rPr lang="ru-RU" dirty="0" smtClean="0"/>
              <a:t> в </a:t>
            </a:r>
            <a:r>
              <a:rPr lang="ru-RU" dirty="0" smtClean="0"/>
              <a:t>линейке </a:t>
            </a:r>
            <a:r>
              <a:rPr lang="en-US" dirty="0" err="1" smtClean="0"/>
              <a:t>AgBionika</a:t>
            </a:r>
            <a:r>
              <a:rPr lang="en-US" dirty="0" smtClean="0"/>
              <a:t> </a:t>
            </a:r>
            <a:r>
              <a:rPr lang="en-US" dirty="0" err="1" smtClean="0"/>
              <a:t>dekorus</a:t>
            </a:r>
            <a:r>
              <a:rPr lang="en-US" dirty="0" smtClean="0"/>
              <a:t>™</a:t>
            </a:r>
            <a:r>
              <a:rPr lang="ru-RU" dirty="0" smtClean="0"/>
              <a:t>. Таким образом Вы сможете успешнее реализовывать данный продукт в своем бизнесе.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27" b="1292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1875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/>
              <a:t>Подтвержденные применения в других областях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/>
              <a:t>9</a:t>
            </a:r>
          </a:p>
        </p:txBody>
      </p:sp>
      <p:graphicFrame>
        <p:nvGraphicFramePr>
          <p:cNvPr id="6" name="Таблица 5">
            <a:extLst>
              <a:ext uri="{FF2B5EF4-FFF2-40B4-BE49-F238E27FC236}">
                <a16:creationId xmlns:a16="http://schemas.microsoft.com/office/drawing/2014/main" xmlns="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6788743"/>
              </p:ext>
            </p:extLst>
          </p:nvPr>
        </p:nvGraphicFramePr>
        <p:xfrm>
          <a:off x="515938" y="1424198"/>
          <a:ext cx="11128500" cy="4587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125">
                  <a:extLst>
                    <a:ext uri="{9D8B030D-6E8A-4147-A177-3AD203B41FA5}">
                      <a16:colId xmlns:a16="http://schemas.microsoft.com/office/drawing/2014/main" xmlns="" val="2785900615"/>
                    </a:ext>
                  </a:extLst>
                </a:gridCol>
                <a:gridCol w="2782125">
                  <a:extLst>
                    <a:ext uri="{9D8B030D-6E8A-4147-A177-3AD203B41FA5}">
                      <a16:colId xmlns:a16="http://schemas.microsoft.com/office/drawing/2014/main" xmlns="" val="2287965835"/>
                    </a:ext>
                  </a:extLst>
                </a:gridCol>
                <a:gridCol w="2782125">
                  <a:extLst>
                    <a:ext uri="{9D8B030D-6E8A-4147-A177-3AD203B41FA5}">
                      <a16:colId xmlns:a16="http://schemas.microsoft.com/office/drawing/2014/main" xmlns="" val="1756528531"/>
                    </a:ext>
                  </a:extLst>
                </a:gridCol>
                <a:gridCol w="2782125">
                  <a:extLst>
                    <a:ext uri="{9D8B030D-6E8A-4147-A177-3AD203B41FA5}">
                      <a16:colId xmlns:a16="http://schemas.microsoft.com/office/drawing/2014/main" xmlns="" val="3202057861"/>
                    </a:ext>
                  </a:extLst>
                </a:gridCol>
              </a:tblGrid>
              <a:tr h="1529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МОЮЩИЕ СРЕДСТВА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БЫТОВАЯ ХИМИЯ</a:t>
                      </a:r>
                      <a:endParaRPr lang="ru-RU" noProof="0" dirty="0" smtClean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ДЕЗИНФИЦИРУЮЩЕЕ СРЕДСТВА</a:t>
                      </a:r>
                      <a:endParaRPr lang="ru-RU" noProof="0" dirty="0" smtClean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КЛИНИНГОВЫЕ СРЕДСТВА</a:t>
                      </a:r>
                      <a:endParaRPr lang="ru-RU" noProof="0" dirty="0" smtClean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ЛКМ</a:t>
                      </a:r>
                      <a:endParaRPr lang="ru-RU" sz="18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30668"/>
                  </a:ext>
                </a:extLst>
              </a:tr>
              <a:tr h="15292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ПОЛИМЕРНЫЕ ПОКРЫТИЯ</a:t>
                      </a:r>
                      <a:endParaRPr lang="ru-RU" sz="18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ПОРОШКОВЫЕ ПОКРЫТИЯ</a:t>
                      </a:r>
                      <a:endParaRPr lang="ru-RU" sz="18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ЭПОКСИДНЫЕ ПОКРЫТИЯ</a:t>
                      </a:r>
                      <a:endParaRPr lang="ru-RU" sz="18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ФИЛЬТРЫ БАКТЕРИАЛЬНОЙ ОЧИСТКИ, ВОДОПОДГОТОВКИ, ВОДООБОРОТА</a:t>
                      </a:r>
                      <a:endParaRPr lang="ru-RU" sz="1800" b="1" kern="1200" noProof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C567A"/>
                    </a:solidFill>
                  </a:tcPr>
                </a:tc>
              </a:tr>
              <a:tr h="1529276"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СТРОИТЕЛЬНЫЕ МАТЕРИАЛЫ, СТРОИТЕЛЬНЫЕ СМЕСИ, ДРЕВЕСИНА</a:t>
                      </a:r>
                      <a:endParaRPr lang="ru-RU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КОСМЕТОЛОГИЯ</a:t>
                      </a:r>
                      <a:endParaRPr lang="ru-RU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МЕДИЦИНА</a:t>
                      </a:r>
                      <a:endParaRPr lang="ru-RU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567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ВЕТЕРИНАРИЯ И ДР.</a:t>
                      </a:r>
                      <a:endParaRPr lang="ru-RU" sz="18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886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latin typeface="+mj-lt"/>
              </a:rPr>
              <a:t>Косметика с </a:t>
            </a:r>
            <a:r>
              <a:rPr lang="ru-RU" sz="1600" dirty="0" err="1" smtClean="0">
                <a:latin typeface="+mj-lt"/>
              </a:rPr>
              <a:t>наночастицами</a:t>
            </a:r>
            <a:r>
              <a:rPr lang="ru-RU" sz="1600" dirty="0" smtClean="0">
                <a:latin typeface="+mj-lt"/>
              </a:rPr>
              <a:t> серебра - это новое открытие в </a:t>
            </a:r>
            <a:r>
              <a:rPr lang="ru-RU" sz="1600" dirty="0" err="1" smtClean="0">
                <a:latin typeface="+mj-lt"/>
              </a:rPr>
              <a:t>бьюти-сфере</a:t>
            </a:r>
            <a:r>
              <a:rPr lang="ru-RU" sz="1600" dirty="0" smtClean="0">
                <a:latin typeface="+mj-lt"/>
              </a:rPr>
              <a:t>. К счастью, это не очередной маркетинговый ход, а разработки и исследования, доказывающие полезный эффект от косметики с серебром.</a:t>
            </a:r>
          </a:p>
          <a:p>
            <a:pPr fontAlgn="ctr">
              <a:buNone/>
            </a:pPr>
            <a:r>
              <a:rPr lang="ru-RU" sz="1600" dirty="0" smtClean="0">
                <a:latin typeface="+mj-lt"/>
              </a:rPr>
              <a:t>Доказанные свойства </a:t>
            </a:r>
            <a:r>
              <a:rPr lang="ru-RU" sz="1600" dirty="0" err="1" smtClean="0">
                <a:latin typeface="+mj-lt"/>
              </a:rPr>
              <a:t>наночастиц</a:t>
            </a:r>
            <a:r>
              <a:rPr lang="ru-RU" sz="1600" dirty="0" smtClean="0">
                <a:latin typeface="+mj-lt"/>
              </a:rPr>
              <a:t> серебра:</a:t>
            </a:r>
          </a:p>
          <a:p>
            <a:pPr fontAlgn="ctr">
              <a:buNone/>
            </a:pPr>
            <a:r>
              <a:rPr lang="ru-RU" sz="1600" dirty="0" smtClean="0">
                <a:latin typeface="+mj-lt"/>
              </a:rPr>
              <a:t>- антибактериальное (Убивают микроорганизмы и обеспечивают безопасную альтернативу противомикробным препаратам местного применения),</a:t>
            </a:r>
          </a:p>
          <a:p>
            <a:pPr fontAlgn="ctr">
              <a:buNone/>
            </a:pPr>
            <a:r>
              <a:rPr lang="ru-RU" sz="1600" dirty="0" smtClean="0">
                <a:latin typeface="+mj-lt"/>
              </a:rPr>
              <a:t>- противовоспалительное (восстанавливают участки кожи, пострадавшие от деятельности бактерий.</a:t>
            </a:r>
          </a:p>
          <a:p>
            <a:pPr>
              <a:buNone/>
            </a:pPr>
            <a:r>
              <a:rPr lang="ru-RU" sz="1600" dirty="0" smtClean="0">
                <a:latin typeface="+mj-lt"/>
              </a:rPr>
              <a:t>Одна из основных особенностей </a:t>
            </a:r>
            <a:r>
              <a:rPr lang="ru-RU" sz="1600" dirty="0" err="1" smtClean="0">
                <a:latin typeface="+mj-lt"/>
              </a:rPr>
              <a:t>наночастиц</a:t>
            </a:r>
            <a:r>
              <a:rPr lang="ru-RU" sz="1600" dirty="0" smtClean="0">
                <a:latin typeface="+mj-lt"/>
              </a:rPr>
              <a:t> серебра - адресная доставка. За счет малого размера </a:t>
            </a:r>
            <a:r>
              <a:rPr lang="ru-RU" sz="1600" dirty="0" err="1" smtClean="0">
                <a:latin typeface="+mj-lt"/>
              </a:rPr>
              <a:t>наночастицы</a:t>
            </a:r>
            <a:r>
              <a:rPr lang="ru-RU" sz="1600" dirty="0" smtClean="0">
                <a:latin typeface="+mj-lt"/>
              </a:rPr>
              <a:t> проносят на своей поверхности активные компоненты в глубокие слои кожи.</a:t>
            </a:r>
            <a:endParaRPr lang="ru-RU" sz="1600" dirty="0">
              <a:latin typeface="+mj-lt"/>
            </a:endParaRPr>
          </a:p>
        </p:txBody>
      </p:sp>
      <p:pic>
        <p:nvPicPr>
          <p:cNvPr id="6" name="Рисунок 5" descr="luchshie-kremy-35-ot-morshchin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791" r="16791"/>
          <a:stretch>
            <a:fillRect/>
          </a:stretch>
        </p:blipFill>
        <p:spPr/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6926" y="347957"/>
            <a:ext cx="5046774" cy="120571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200" b="1" cap="all" dirty="0" smtClean="0">
                <a:latin typeface="+mj-lt"/>
                <a:ea typeface="+mj-ea"/>
                <a:cs typeface="+mj-cs"/>
              </a:rPr>
              <a:t>Косметические свойства </a:t>
            </a:r>
            <a:r>
              <a:rPr lang="ru-RU" sz="3200" b="1" cap="all" dirty="0" err="1" smtClean="0">
                <a:latin typeface="+mj-lt"/>
                <a:ea typeface="+mj-ea"/>
                <a:cs typeface="+mj-cs"/>
              </a:rPr>
              <a:t>наночастиц</a:t>
            </a:r>
            <a:r>
              <a:rPr lang="ru-RU" sz="3200" b="1" cap="all" dirty="0" smtClean="0">
                <a:latin typeface="+mj-lt"/>
                <a:ea typeface="+mj-ea"/>
                <a:cs typeface="+mj-cs"/>
              </a:rPr>
              <a:t> серебра</a:t>
            </a:r>
            <a:endParaRPr lang="ru-RU" sz="3200" b="1" cap="all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582"/>
            <a:ext cx="48641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cap="all" dirty="0" smtClean="0">
                <a:latin typeface="Corbel (Заголовки)"/>
              </a:rPr>
              <a:t>Антибактериальные свойства: </a:t>
            </a:r>
            <a:r>
              <a:rPr lang="ru-RU" sz="3200" b="1" cap="all" dirty="0" smtClean="0">
                <a:latin typeface="Corbel (Заголовки)"/>
              </a:rPr>
              <a:t/>
            </a:r>
            <a:br>
              <a:rPr lang="ru-RU" sz="3200" b="1" cap="all" dirty="0" smtClean="0">
                <a:latin typeface="Corbel (Заголовки)"/>
              </a:rPr>
            </a:br>
            <a:r>
              <a:rPr lang="ru-RU" sz="3200" b="1" cap="all" dirty="0" smtClean="0">
                <a:latin typeface="Corbel (Заголовки)"/>
              </a:rPr>
              <a:t>как </a:t>
            </a:r>
            <a:r>
              <a:rPr lang="ru-RU" sz="3200" b="1" cap="all" dirty="0" smtClean="0">
                <a:latin typeface="Corbel (Заголовки)"/>
              </a:rPr>
              <a:t>это работает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859144"/>
            <a:ext cx="5410200" cy="4525963"/>
          </a:xfrm>
        </p:spPr>
        <p:txBody>
          <a:bodyPr>
            <a:normAutofit/>
          </a:bodyPr>
          <a:lstStyle/>
          <a:p>
            <a:pPr marL="3175" indent="-3175" algn="just">
              <a:buNone/>
            </a:pPr>
            <a:r>
              <a:rPr lang="ru-RU" sz="1400" dirty="0" smtClean="0">
                <a:latin typeface="Corbel (Заголовки)"/>
              </a:rPr>
              <a:t>Антибактериальные свойства серебра известны с древних времен, и тому есть множество подтверждений. Например, в древнеримской "Энциклопедии естественных наук" было описано, как серебряные предметы, приложенные к разного вида ранам, способствовали к их скорому заживлению, а на востоке было принято обеззараживать воду, погружая в нее раскаленное серебро.</a:t>
            </a:r>
          </a:p>
          <a:p>
            <a:pPr marL="3175" indent="-3175" algn="just">
              <a:buNone/>
            </a:pPr>
            <a:r>
              <a:rPr lang="ru-RU" sz="1400" dirty="0" smtClean="0">
                <a:latin typeface="Corbel (Заголовки)"/>
              </a:rPr>
              <a:t>Когда ученым открылась возможность работать с материалами на </a:t>
            </a:r>
            <a:r>
              <a:rPr lang="ru-RU" sz="1400" dirty="0" err="1" smtClean="0">
                <a:latin typeface="Corbel (Заголовки)"/>
              </a:rPr>
              <a:t>наноуровне</a:t>
            </a:r>
            <a:r>
              <a:rPr lang="ru-RU" sz="1400" dirty="0" smtClean="0">
                <a:latin typeface="Corbel (Заголовки)"/>
              </a:rPr>
              <a:t>, первым очевидным предположением относительно </a:t>
            </a:r>
            <a:r>
              <a:rPr lang="ru-RU" sz="1400" dirty="0" err="1" smtClean="0">
                <a:latin typeface="Corbel (Заголовки)"/>
              </a:rPr>
              <a:t>наносеребра</a:t>
            </a:r>
            <a:r>
              <a:rPr lang="ru-RU" sz="1400" dirty="0" smtClean="0">
                <a:latin typeface="Corbel (Заголовки)"/>
              </a:rPr>
              <a:t> были его антибактериальные свойства. Ученые на то и ученые, чтобы все предположения проверять. И каково же было их удивление, когда они обнаружили, что серебро в </a:t>
            </a:r>
            <a:r>
              <a:rPr lang="ru-RU" sz="1400" dirty="0" err="1" smtClean="0">
                <a:latin typeface="Corbel (Заголовки)"/>
              </a:rPr>
              <a:t>наноразмерной</a:t>
            </a:r>
            <a:r>
              <a:rPr lang="ru-RU" sz="1400" dirty="0" smtClean="0">
                <a:latin typeface="Corbel (Заголовки)"/>
              </a:rPr>
              <a:t> форме намного эффективнее своих массивных аналогов.</a:t>
            </a:r>
          </a:p>
          <a:p>
            <a:pPr marL="3175" indent="-3175" algn="just">
              <a:buNone/>
            </a:pPr>
            <a:r>
              <a:rPr lang="ru-RU" sz="1400" dirty="0" smtClean="0">
                <a:latin typeface="Corbel (Заголовки)"/>
              </a:rPr>
              <a:t>Эта эффективность порой бывает выше на 3-5 порядков (т.е. для обеспечения сопоставимого антибактериального действия нужно в 1 000 - 10 000 раз меньше серебра, если оно в виде </a:t>
            </a:r>
            <a:r>
              <a:rPr lang="ru-RU" sz="1400" dirty="0" err="1" smtClean="0">
                <a:latin typeface="Corbel (Заголовки)"/>
              </a:rPr>
              <a:t>наночастиц</a:t>
            </a:r>
            <a:r>
              <a:rPr lang="ru-RU" sz="1400" dirty="0" smtClean="0">
                <a:latin typeface="Corbel (Заголовки)"/>
              </a:rPr>
              <a:t>).</a:t>
            </a:r>
          </a:p>
          <a:p>
            <a:pPr marL="3175" indent="-3175" algn="just">
              <a:buNone/>
            </a:pPr>
            <a:endParaRPr lang="ru-RU" sz="1400" dirty="0">
              <a:latin typeface="Corbel (Заголовки)"/>
            </a:endParaRPr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1260" y="1967749"/>
            <a:ext cx="3657600" cy="362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 smtClean="0"/>
              <a:t>Противомикробный эффект </a:t>
            </a:r>
            <a:r>
              <a:rPr lang="ru-RU" sz="3200" b="1" cap="all" dirty="0" err="1" smtClean="0"/>
              <a:t>наночастиц</a:t>
            </a:r>
            <a:r>
              <a:rPr lang="ru-RU" sz="3200" b="1" cap="all" dirty="0" smtClean="0"/>
              <a:t> серебра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175" indent="-3175" algn="just" fontAlgn="ctr">
              <a:spcBef>
                <a:spcPts val="1200"/>
              </a:spcBef>
              <a:buNone/>
            </a:pPr>
            <a:r>
              <a:rPr lang="ru-RU" dirty="0" smtClean="0">
                <a:latin typeface="Corbel (Заголовки)"/>
              </a:rPr>
              <a:t>Помимо множества исследований </a:t>
            </a:r>
            <a:r>
              <a:rPr lang="ru-RU" dirty="0" err="1" smtClean="0">
                <a:latin typeface="Corbel (Заголовки)"/>
              </a:rPr>
              <a:t>наночастиц</a:t>
            </a:r>
            <a:r>
              <a:rPr lang="ru-RU" dirty="0" smtClean="0">
                <a:latin typeface="Corbel (Заголовки)"/>
              </a:rPr>
              <a:t> серебра на противомикробный эффект, японские ученые в 2009 году первыми рассмотрели их в качестве консерванта. В частности, акцент делался на сравнении двух весьма распространенных консервантов - </a:t>
            </a:r>
            <a:r>
              <a:rPr lang="ru-RU" dirty="0" err="1" smtClean="0">
                <a:latin typeface="Corbel (Заголовки)"/>
              </a:rPr>
              <a:t>метилпарабенов</a:t>
            </a:r>
            <a:r>
              <a:rPr lang="ru-RU" dirty="0" smtClean="0">
                <a:latin typeface="Corbel (Заголовки)"/>
              </a:rPr>
              <a:t> и </a:t>
            </a:r>
            <a:r>
              <a:rPr lang="ru-RU" dirty="0" err="1" smtClean="0">
                <a:latin typeface="Corbel (Заголовки)"/>
              </a:rPr>
              <a:t>феноксиэтанола</a:t>
            </a:r>
            <a:r>
              <a:rPr lang="ru-RU" dirty="0" smtClean="0">
                <a:latin typeface="Corbel (Заголовки)"/>
              </a:rPr>
              <a:t> - </a:t>
            </a:r>
            <a:r>
              <a:rPr lang="ru-RU" dirty="0" err="1" smtClean="0">
                <a:latin typeface="Corbel (Заголовки)"/>
              </a:rPr>
              <a:t>и</a:t>
            </a:r>
            <a:r>
              <a:rPr lang="ru-RU" dirty="0" smtClean="0">
                <a:latin typeface="Corbel (Заголовки)"/>
              </a:rPr>
              <a:t> </a:t>
            </a:r>
            <a:r>
              <a:rPr lang="ru-RU" dirty="0" err="1" smtClean="0">
                <a:latin typeface="Corbel (Заголовки)"/>
              </a:rPr>
              <a:t>наночастиц</a:t>
            </a:r>
            <a:r>
              <a:rPr lang="ru-RU" dirty="0" smtClean="0">
                <a:latin typeface="Corbel (Заголовки)"/>
              </a:rPr>
              <a:t> серебра. Исследователи отмечали, что ранее названные </a:t>
            </a:r>
            <a:r>
              <a:rPr lang="ru-RU" dirty="0" err="1" smtClean="0">
                <a:latin typeface="Corbel (Заголовки)"/>
              </a:rPr>
              <a:t>парабены</a:t>
            </a:r>
            <a:r>
              <a:rPr lang="ru-RU" dirty="0" smtClean="0">
                <a:latin typeface="Corbel (Заголовки)"/>
              </a:rPr>
              <a:t>, помимо обеззараживающего эффекта, приводили к повышению чувствительности кожи к </a:t>
            </a:r>
            <a:r>
              <a:rPr lang="ru-RU" dirty="0" err="1" smtClean="0">
                <a:latin typeface="Corbel (Заголовки)"/>
              </a:rPr>
              <a:t>УФ-излучению</a:t>
            </a:r>
            <a:r>
              <a:rPr lang="ru-RU" dirty="0" smtClean="0">
                <a:latin typeface="Corbel (Заголовки)"/>
              </a:rPr>
              <a:t> типа UVB-1* , губительного для клеток кожи – </a:t>
            </a:r>
            <a:r>
              <a:rPr lang="ru-RU" dirty="0" err="1" smtClean="0">
                <a:latin typeface="Corbel (Заголовки)"/>
              </a:rPr>
              <a:t>кератиноцитов</a:t>
            </a:r>
            <a:r>
              <a:rPr lang="ru-RU" dirty="0" smtClean="0">
                <a:latin typeface="Corbel (Заголовки)"/>
              </a:rPr>
              <a:t>.</a:t>
            </a:r>
          </a:p>
          <a:p>
            <a:pPr marL="3175" indent="-3175" algn="just" fontAlgn="ctr">
              <a:spcBef>
                <a:spcPts val="1200"/>
              </a:spcBef>
              <a:buNone/>
            </a:pPr>
            <a:r>
              <a:rPr lang="ru-RU" dirty="0" smtClean="0">
                <a:latin typeface="Corbel (Заголовки)"/>
              </a:rPr>
              <a:t>*UVB-лучи (ультрафиолетовые лучи спектра B). Частично поглощаются озоновым слоем, но остатки достигают поверхности Земли, воздействуя на поверхность кожи, проникая в её верхний слой, но не достигают глубоких слоев дермы. Именно эти лучи в небольших дозах вызывают загар, а в больших — солнечный ожог, участвуют в </a:t>
            </a:r>
            <a:r>
              <a:rPr lang="ru-RU" dirty="0" err="1" smtClean="0">
                <a:latin typeface="Corbel (Заголовки)"/>
              </a:rPr>
              <a:t>фотостарении</a:t>
            </a:r>
            <a:r>
              <a:rPr lang="ru-RU" dirty="0" smtClean="0">
                <a:latin typeface="Corbel (Заголовки)"/>
              </a:rPr>
              <a:t>, могут вызывать рак кожи и повреждения глаз.</a:t>
            </a:r>
          </a:p>
          <a:p>
            <a:pPr marL="3175" indent="-3175" algn="just" fontAlgn="ctr">
              <a:spcBef>
                <a:spcPts val="1200"/>
              </a:spcBef>
              <a:buNone/>
            </a:pPr>
            <a:r>
              <a:rPr lang="ru-RU" dirty="0" err="1" smtClean="0">
                <a:latin typeface="Corbel (Заголовки)"/>
              </a:rPr>
              <a:t>Наносеребро</a:t>
            </a:r>
            <a:r>
              <a:rPr lang="ru-RU" dirty="0" smtClean="0">
                <a:latin typeface="Corbel (Заголовки)"/>
              </a:rPr>
              <a:t>, напротив, даже при повышенном воздействии </a:t>
            </a:r>
            <a:r>
              <a:rPr lang="ru-RU" dirty="0" err="1" smtClean="0">
                <a:latin typeface="Corbel (Заголовки)"/>
              </a:rPr>
              <a:t>УФ-излучения</a:t>
            </a:r>
            <a:r>
              <a:rPr lang="ru-RU" dirty="0" smtClean="0">
                <a:latin typeface="Corbel (Заголовки)"/>
              </a:rPr>
              <a:t> не приводило к повреждению клеток кожи, сохраняя при этом свои антибактериальные свойства. Теперь оно лишь подтверждает приоритет использования перед </a:t>
            </a:r>
            <a:r>
              <a:rPr lang="ru-RU" dirty="0" err="1" smtClean="0">
                <a:latin typeface="Corbel (Заголовки)"/>
              </a:rPr>
              <a:t>парабенами</a:t>
            </a:r>
            <a:r>
              <a:rPr lang="ru-RU" dirty="0" smtClean="0">
                <a:latin typeface="Corbel (Заголовки)"/>
              </a:rPr>
              <a:t>.</a:t>
            </a:r>
          </a:p>
          <a:p>
            <a:pPr marL="3175" indent="-3175" algn="just">
              <a:spcBef>
                <a:spcPts val="1200"/>
              </a:spcBef>
              <a:buNone/>
            </a:pPr>
            <a:r>
              <a:rPr lang="ru-RU" dirty="0" smtClean="0">
                <a:latin typeface="Corbel (Заголовки)"/>
              </a:rPr>
              <a:t>Стоит отметить, что выбор ученых пал на </a:t>
            </a:r>
            <a:r>
              <a:rPr lang="ru-RU" dirty="0" err="1" smtClean="0">
                <a:latin typeface="Corbel (Заголовки)"/>
              </a:rPr>
              <a:t>наночастицы</a:t>
            </a:r>
            <a:r>
              <a:rPr lang="ru-RU" dirty="0" smtClean="0">
                <a:latin typeface="Corbel (Заголовки)"/>
              </a:rPr>
              <a:t> не просто так. Все это из-за отсутствия способности выпадать в осадок в составе какого-либо косметического средства в течение времени и терять свои антибактериальные свойства в отличие от ионов или серебросодержащих продуктов. Таким образом, многие ограничения, связанные с использованием серебра могут быть преодолены за счет использования </a:t>
            </a:r>
            <a:r>
              <a:rPr lang="ru-RU" dirty="0" err="1" smtClean="0">
                <a:latin typeface="Corbel (Заголовки)"/>
              </a:rPr>
              <a:t>наночастиц</a:t>
            </a:r>
            <a:r>
              <a:rPr lang="ru-RU" dirty="0" smtClean="0">
                <a:latin typeface="Corbel (Заголовки)"/>
              </a:rPr>
              <a:t> </a:t>
            </a:r>
            <a:r>
              <a:rPr lang="ru-RU" dirty="0" smtClean="0">
                <a:latin typeface="Corbel (Заголовки)"/>
              </a:rPr>
              <a:t>серебра</a:t>
            </a:r>
            <a:r>
              <a:rPr lang="ru-RU" dirty="0" smtClean="0">
                <a:latin typeface="Corbel (Заголовки)"/>
              </a:rPr>
              <a:t>.</a:t>
            </a:r>
            <a:endParaRPr lang="ru-RU" dirty="0">
              <a:latin typeface="Corbel (Заголовки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85" y="406752"/>
            <a:ext cx="10477569" cy="473384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/>
              <a:t>Противогрибковый</a:t>
            </a:r>
            <a:r>
              <a:rPr lang="ru-RU" b="1" cap="all" dirty="0" smtClean="0"/>
              <a:t> эффект </a:t>
            </a:r>
            <a:r>
              <a:rPr lang="ru-RU" b="1" cap="all" dirty="0" err="1" smtClean="0"/>
              <a:t>наночастиц</a:t>
            </a:r>
            <a:endParaRPr lang="ru-RU" b="1" cap="all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1707" y="1207740"/>
            <a:ext cx="11225100" cy="16664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500" dirty="0" smtClean="0">
                <a:latin typeface="+mj-lt"/>
              </a:rPr>
              <a:t>Грибы являются одним из самых опасных проблем человечества на сегодняшний день. Мировая система здравоохранения действительно озабочена этим, ведь грибы адаптируются к лекарствам буквально за несколько месяцев и имеют сильную лекарственную устойчивость. Именно поэтому </a:t>
            </a:r>
            <a:r>
              <a:rPr lang="ru-RU" sz="1500" dirty="0" err="1" smtClean="0">
                <a:latin typeface="+mj-lt"/>
              </a:rPr>
              <a:t>наночастицы</a:t>
            </a:r>
            <a:r>
              <a:rPr lang="ru-RU" sz="1500" dirty="0" smtClean="0">
                <a:latin typeface="+mj-lt"/>
              </a:rPr>
              <a:t> серебра являются потенциальными кандидатами для разработки новых и </a:t>
            </a:r>
            <a:r>
              <a:rPr lang="ru-RU" sz="1500" dirty="0" err="1" smtClean="0">
                <a:latin typeface="+mj-lt"/>
              </a:rPr>
              <a:t>биосовместимых</a:t>
            </a:r>
            <a:r>
              <a:rPr lang="ru-RU" sz="1500" dirty="0" smtClean="0">
                <a:latin typeface="+mj-lt"/>
              </a:rPr>
              <a:t> материалов на основе </a:t>
            </a:r>
            <a:r>
              <a:rPr lang="ru-RU" sz="1500" dirty="0" err="1" smtClean="0">
                <a:latin typeface="+mj-lt"/>
              </a:rPr>
              <a:t>нанотехнологий</a:t>
            </a:r>
            <a:r>
              <a:rPr lang="ru-RU" sz="1500" dirty="0" smtClean="0">
                <a:latin typeface="+mj-lt"/>
              </a:rPr>
              <a:t>.</a:t>
            </a:r>
          </a:p>
          <a:p>
            <a:pPr algn="just"/>
            <a:r>
              <a:rPr lang="ru-RU" sz="1500" dirty="0" smtClean="0">
                <a:latin typeface="+mj-lt"/>
              </a:rPr>
              <a:t>Чтобы исследовать противогрибковый эффект </a:t>
            </a:r>
            <a:r>
              <a:rPr lang="ru-RU" sz="1500" dirty="0" err="1" smtClean="0">
                <a:latin typeface="+mj-lt"/>
              </a:rPr>
              <a:t>наночастиц</a:t>
            </a:r>
            <a:r>
              <a:rPr lang="ru-RU" sz="1500" dirty="0" smtClean="0">
                <a:latin typeface="+mj-lt"/>
              </a:rPr>
              <a:t> серебра, ученые пекинского военно-медицинского университета выращивали клетки грибов в жидкой среде и подвергали их воздействию </a:t>
            </a:r>
            <a:r>
              <a:rPr lang="ru-RU" sz="1500" dirty="0" err="1" smtClean="0">
                <a:latin typeface="+mj-lt"/>
              </a:rPr>
              <a:t>наночастиц</a:t>
            </a:r>
            <a:r>
              <a:rPr lang="ru-RU" sz="1500" dirty="0" smtClean="0">
                <a:latin typeface="+mj-lt"/>
              </a:rPr>
              <a:t> серебра в течении 5 дней.</a:t>
            </a:r>
          </a:p>
          <a:p>
            <a:pPr algn="just"/>
            <a:r>
              <a:rPr lang="ru-RU" sz="1500" dirty="0" smtClean="0">
                <a:latin typeface="+mj-lt"/>
              </a:rPr>
              <a:t>Воздействие на штамм грибов </a:t>
            </a:r>
            <a:r>
              <a:rPr lang="ru-RU" sz="1500" dirty="0" err="1" smtClean="0">
                <a:latin typeface="+mj-lt"/>
              </a:rPr>
              <a:t>наночастицами</a:t>
            </a:r>
            <a:r>
              <a:rPr lang="ru-RU" sz="1500" dirty="0" smtClean="0">
                <a:latin typeface="+mj-lt"/>
              </a:rPr>
              <a:t> серебра.</a:t>
            </a:r>
          </a:p>
          <a:p>
            <a:pPr algn="just"/>
            <a:endParaRPr lang="ru-RU" dirty="0">
              <a:latin typeface="+mj-lt"/>
            </a:endParaRPr>
          </a:p>
        </p:txBody>
      </p:sp>
      <p:pic>
        <p:nvPicPr>
          <p:cNvPr id="5" name="Содержимое 4" descr="Без имени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416" y="2810122"/>
            <a:ext cx="5982535" cy="1247949"/>
          </a:xfrm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451708" y="4135708"/>
            <a:ext cx="11217008" cy="1666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latin typeface="+mj-lt"/>
              </a:rPr>
              <a:t>Слева направо увеличивали концентрацию </a:t>
            </a:r>
            <a:r>
              <a:rPr lang="ru-RU" sz="1400" dirty="0" err="1" smtClean="0">
                <a:latin typeface="+mj-lt"/>
              </a:rPr>
              <a:t>наночастиц</a:t>
            </a:r>
            <a:r>
              <a:rPr lang="ru-RU" sz="1400" dirty="0" smtClean="0">
                <a:latin typeface="+mj-lt"/>
              </a:rPr>
              <a:t> серебра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latin typeface="+mj-lt"/>
              </a:rPr>
              <a:t>На фотографиях можно обнаружить, как размер колоний уменьшался с увеличением концентрации </a:t>
            </a:r>
            <a:r>
              <a:rPr lang="ru-RU" sz="1400" dirty="0" err="1" smtClean="0">
                <a:latin typeface="+mj-lt"/>
              </a:rPr>
              <a:t>наночастиц</a:t>
            </a:r>
            <a:r>
              <a:rPr lang="ru-RU" sz="1400" dirty="0" smtClean="0">
                <a:latin typeface="+mj-lt"/>
              </a:rPr>
              <a:t>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latin typeface="+mj-lt"/>
              </a:rPr>
              <a:t>Естественно, ученые проводили эксперименты не только над подавлением роста и делением грибов, но и на борьбу с их </a:t>
            </a:r>
            <a:r>
              <a:rPr lang="ru-RU" sz="1400" dirty="0" err="1" smtClean="0">
                <a:latin typeface="+mj-lt"/>
              </a:rPr>
              <a:t>приспосабливаемостью</a:t>
            </a:r>
            <a:r>
              <a:rPr lang="ru-RU" sz="1400" dirty="0" smtClean="0">
                <a:latin typeface="+mj-lt"/>
              </a:rPr>
              <a:t>. Исследование бразильских ученых показало, что </a:t>
            </a:r>
            <a:r>
              <a:rPr lang="ru-RU" sz="1400" dirty="0" err="1" smtClean="0">
                <a:latin typeface="+mj-lt"/>
              </a:rPr>
              <a:t>наночастицы</a:t>
            </a:r>
            <a:r>
              <a:rPr lang="ru-RU" sz="1400" dirty="0" smtClean="0">
                <a:latin typeface="+mj-lt"/>
              </a:rPr>
              <a:t> серебра способны подавлять рост патогенного грибка рода </a:t>
            </a:r>
            <a:r>
              <a:rPr lang="ru-RU" sz="1400" dirty="0" err="1" smtClean="0">
                <a:latin typeface="+mj-lt"/>
              </a:rPr>
              <a:t>Candida</a:t>
            </a:r>
            <a:r>
              <a:rPr lang="ru-RU" sz="1400" dirty="0" smtClean="0">
                <a:latin typeface="+mj-lt"/>
              </a:rPr>
              <a:t>, открывая перспективу их использования в борьбе с </a:t>
            </a:r>
            <a:r>
              <a:rPr lang="ru-RU" sz="1400" dirty="0" err="1" smtClean="0">
                <a:latin typeface="+mj-lt"/>
              </a:rPr>
              <a:t>приспосабливаемостью</a:t>
            </a:r>
            <a:r>
              <a:rPr lang="ru-RU" sz="1400" dirty="0" smtClean="0">
                <a:latin typeface="+mj-lt"/>
              </a:rPr>
              <a:t> грибков.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85" y="358200"/>
            <a:ext cx="10477569" cy="473384"/>
          </a:xfrm>
        </p:spPr>
        <p:txBody>
          <a:bodyPr>
            <a:noAutofit/>
          </a:bodyPr>
          <a:lstStyle/>
          <a:p>
            <a:r>
              <a:rPr lang="ru-RU" sz="2800" b="1" cap="all" dirty="0" err="1" smtClean="0"/>
              <a:t>Наносеребро</a:t>
            </a:r>
            <a:r>
              <a:rPr lang="ru-RU" sz="2800" b="1" cap="all" dirty="0" smtClean="0"/>
              <a:t> в ветеринарии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1707" y="843600"/>
            <a:ext cx="11225100" cy="15111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400" dirty="0" smtClean="0">
                <a:latin typeface="+mj-lt"/>
              </a:rPr>
              <a:t>Целительные </a:t>
            </a:r>
            <a:r>
              <a:rPr lang="ru-RU" sz="1400" dirty="0" err="1" smtClean="0">
                <a:latin typeface="+mj-lt"/>
              </a:rPr>
              <a:t>наночастицы</a:t>
            </a:r>
            <a:r>
              <a:rPr lang="ru-RU" sz="1400" dirty="0" smtClean="0">
                <a:latin typeface="+mj-lt"/>
              </a:rPr>
              <a:t>: лечение и профилактика заболеваний копыт коров Болезнь </a:t>
            </a:r>
            <a:r>
              <a:rPr lang="ru-RU" sz="1400" dirty="0" err="1" smtClean="0">
                <a:latin typeface="+mj-lt"/>
              </a:rPr>
              <a:t>Мортелларо</a:t>
            </a:r>
            <a:r>
              <a:rPr lang="ru-RU" sz="1400" dirty="0" smtClean="0">
                <a:latin typeface="+mj-lt"/>
              </a:rPr>
              <a:t> (</a:t>
            </a:r>
            <a:r>
              <a:rPr lang="ru-RU" sz="1400" dirty="0" err="1" smtClean="0">
                <a:latin typeface="+mj-lt"/>
              </a:rPr>
              <a:t>межпальцевый</a:t>
            </a:r>
            <a:r>
              <a:rPr lang="ru-RU" sz="1400" dirty="0" smtClean="0">
                <a:latin typeface="+mj-lt"/>
              </a:rPr>
              <a:t> дерматит) представляет собой широко распространенное во многих странах Европы и СНГ заболевание копыт крупного рогатого скота. Не являясь </a:t>
            </a:r>
            <a:r>
              <a:rPr lang="ru-RU" sz="1400" dirty="0" err="1" smtClean="0">
                <a:latin typeface="+mj-lt"/>
              </a:rPr>
              <a:t>высококонтагиозным</a:t>
            </a:r>
            <a:r>
              <a:rPr lang="ru-RU" sz="1400" dirty="0" smtClean="0">
                <a:latin typeface="+mj-lt"/>
              </a:rPr>
              <a:t> (заразным), оно способно поражать до 70% стада, приводя к экономическому ущербу в мировом молочном животноводстве в сотни миллионов долларов ежегодно. </a:t>
            </a:r>
          </a:p>
          <a:p>
            <a:pPr algn="just" fontAlgn="ctr"/>
            <a:r>
              <a:rPr lang="ru-RU" sz="1400" dirty="0" smtClean="0">
                <a:latin typeface="+mj-lt"/>
              </a:rPr>
              <a:t>В августе 2019 года вышел сборник исследований от ветеринаров штата Пенсильвании, в которой описывались симптомы и лечение болезней копыт коров. Одним из основных симптомов болезни, по их мнению, является выраженная хромота, что приводит к тому, что корова постоянно лежит. Также они подчеркивали, что очаг поражения чаще всего появляется на задних копытах</a:t>
            </a:r>
          </a:p>
          <a:p>
            <a:pPr algn="just"/>
            <a:r>
              <a:rPr lang="ru-RU" sz="1400" dirty="0" smtClean="0">
                <a:latin typeface="+mj-lt"/>
              </a:rPr>
              <a:t>Существующие методы, были довольно негуманными, поэтому ученые разработали препарат на основе </a:t>
            </a:r>
            <a:r>
              <a:rPr lang="ru-RU" sz="1400" dirty="0" err="1" smtClean="0">
                <a:latin typeface="+mj-lt"/>
              </a:rPr>
              <a:t>наносеребра</a:t>
            </a:r>
            <a:r>
              <a:rPr lang="ru-RU" sz="1400" dirty="0" smtClean="0">
                <a:latin typeface="+mj-lt"/>
              </a:rPr>
              <a:t> и </a:t>
            </a:r>
            <a:r>
              <a:rPr lang="ru-RU" sz="1400" dirty="0" err="1" smtClean="0">
                <a:latin typeface="+mj-lt"/>
              </a:rPr>
              <a:t>наномеди</a:t>
            </a:r>
            <a:r>
              <a:rPr lang="ru-RU" sz="1400" dirty="0" smtClean="0">
                <a:latin typeface="+mj-lt"/>
              </a:rPr>
              <a:t>, который не только используется с целью профилактики, на так же очень успешно лечит данное заболевание.</a:t>
            </a:r>
            <a:endParaRPr lang="ru-RU" dirty="0">
              <a:latin typeface="+mj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27895" y="2257678"/>
            <a:ext cx="10477569" cy="906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sz="2800" b="1" cap="all" dirty="0" smtClean="0">
                <a:latin typeface="+mj-lt"/>
                <a:ea typeface="+mj-ea"/>
                <a:cs typeface="+mj-cs"/>
              </a:rPr>
              <a:t>Противогрибковые свойства меди в аграрной </a:t>
            </a:r>
            <a:r>
              <a:rPr lang="ru-RU" sz="2800" b="1" cap="all" dirty="0" smtClean="0">
                <a:latin typeface="+mj-lt"/>
                <a:ea typeface="+mj-ea"/>
                <a:cs typeface="+mj-cs"/>
              </a:rPr>
              <a:t>промышленности</a:t>
            </a:r>
            <a:endParaRPr lang="ru-RU" sz="2800" b="1" cap="all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44417" y="3180170"/>
            <a:ext cx="11225100" cy="3325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just" fontAlgn="ctr"/>
            <a:r>
              <a:rPr lang="ru-RU" sz="1400" dirty="0" smtClean="0">
                <a:latin typeface="+mj-lt"/>
              </a:rPr>
              <a:t>Патогенные грибы вызывают ряд заболеваний на различных промышленных, садовых, декоративных и дикорастущих видах растений. Среди методов борьбы наиболее распространенным является применение фунгицидов широкого спектра воздействия. Однако грибы могут вырабатывать защитные механизмы против пестицидов и адаптироваться путем мутаций, что приводит к потере эффективности фунгицидов.</a:t>
            </a:r>
          </a:p>
          <a:p>
            <a:pPr algn="just" fontAlgn="ctr"/>
            <a:r>
              <a:rPr lang="ru-RU" sz="1400" dirty="0" smtClean="0">
                <a:latin typeface="+mj-lt"/>
              </a:rPr>
              <a:t>Показана деформация Фузариума паслёнового при обработке </a:t>
            </a:r>
            <a:r>
              <a:rPr lang="ru-RU" sz="1400" dirty="0" err="1" smtClean="0">
                <a:latin typeface="+mj-lt"/>
              </a:rPr>
              <a:t>наночастицами</a:t>
            </a:r>
            <a:r>
              <a:rPr lang="ru-RU" sz="1400" dirty="0" smtClean="0">
                <a:latin typeface="+mj-lt"/>
              </a:rPr>
              <a:t> серебра.</a:t>
            </a:r>
          </a:p>
          <a:p>
            <a:pPr algn="just" fontAlgn="ctr"/>
            <a:r>
              <a:rPr lang="ru-RU" sz="1400" dirty="0" smtClean="0">
                <a:latin typeface="+mj-lt"/>
              </a:rPr>
              <a:t>Еще один опыт мексиканских ученых показал эффективность противогрибкового действия </a:t>
            </a:r>
            <a:r>
              <a:rPr lang="ru-RU" sz="1400" dirty="0" err="1" smtClean="0">
                <a:latin typeface="+mj-lt"/>
              </a:rPr>
              <a:t>наночастиц</a:t>
            </a:r>
            <a:r>
              <a:rPr lang="ru-RU" sz="1400" dirty="0" smtClean="0">
                <a:latin typeface="+mj-lt"/>
              </a:rPr>
              <a:t> меди. Они провели эксперимент, в котором заразили грибом картофель, а позже обрабатывали его </a:t>
            </a:r>
            <a:r>
              <a:rPr lang="ru-RU" sz="1400" dirty="0" err="1" smtClean="0">
                <a:latin typeface="+mj-lt"/>
              </a:rPr>
              <a:t>наномедью</a:t>
            </a:r>
            <a:r>
              <a:rPr lang="ru-RU" sz="1400" dirty="0" smtClean="0">
                <a:latin typeface="+mj-lt"/>
              </a:rPr>
              <a:t>. Результат не заставил себя долго ждать и по истечении 6 дней рост колоний был снижен. Такой эффект вызван тем, что </a:t>
            </a:r>
            <a:r>
              <a:rPr lang="ru-RU" sz="1400" dirty="0" err="1" smtClean="0">
                <a:latin typeface="+mj-lt"/>
              </a:rPr>
              <a:t>наночастицы</a:t>
            </a:r>
            <a:r>
              <a:rPr lang="ru-RU" sz="1400" dirty="0" smtClean="0">
                <a:latin typeface="+mj-lt"/>
              </a:rPr>
              <a:t> проникают вглубь грибка и нарушают процессы роста и деления. Ученые пришли к выводу, что </a:t>
            </a:r>
            <a:r>
              <a:rPr lang="ru-RU" sz="1400" dirty="0" err="1" smtClean="0">
                <a:latin typeface="+mj-lt"/>
              </a:rPr>
              <a:t>наноматериал</a:t>
            </a:r>
            <a:r>
              <a:rPr lang="ru-RU" sz="1400" dirty="0" smtClean="0">
                <a:latin typeface="+mj-lt"/>
              </a:rPr>
              <a:t> может быть полезен для борьбы с патогенными грибами, которые влияют на сельскохозяйственные и лесные виды в глобальном масштабе.</a:t>
            </a:r>
          </a:p>
          <a:p>
            <a:pPr algn="just"/>
            <a:r>
              <a:rPr lang="ru-RU" sz="1400" dirty="0" smtClean="0">
                <a:latin typeface="+mj-lt"/>
              </a:rPr>
              <a:t>Не стоит забывать, что еще одной основной причиной потери </a:t>
            </a:r>
            <a:r>
              <a:rPr lang="ru-RU" sz="1400" dirty="0" err="1" smtClean="0">
                <a:latin typeface="+mj-lt"/>
              </a:rPr>
              <a:t>агрокультур</a:t>
            </a:r>
            <a:r>
              <a:rPr lang="ru-RU" sz="1400" dirty="0" smtClean="0">
                <a:latin typeface="+mj-lt"/>
              </a:rPr>
              <a:t> является порча их различными микроорганизмами. Поэтому важно рассмотреть влияние </a:t>
            </a:r>
            <a:r>
              <a:rPr lang="ru-RU" sz="1400" dirty="0" err="1" smtClean="0">
                <a:latin typeface="+mj-lt"/>
              </a:rPr>
              <a:t>наночастиц</a:t>
            </a:r>
            <a:r>
              <a:rPr lang="ru-RU" sz="1400" dirty="0" smtClean="0">
                <a:latin typeface="+mj-lt"/>
              </a:rPr>
              <a:t> меди на почву и растения</a:t>
            </a:r>
            <a:r>
              <a:rPr lang="ru-RU" sz="1400" dirty="0" smtClean="0">
                <a:latin typeface="+mj-lt"/>
              </a:rPr>
              <a:t>.</a:t>
            </a:r>
          </a:p>
          <a:p>
            <a:pPr algn="just"/>
            <a:r>
              <a:rPr lang="ru-RU" sz="1400" dirty="0" smtClean="0"/>
              <a:t>Ученые Шах и Ирина Белозерова в 2009 исследовали влияние </a:t>
            </a:r>
            <a:r>
              <a:rPr lang="ru-RU" sz="1400" dirty="0" err="1" smtClean="0"/>
              <a:t>наночастиц</a:t>
            </a:r>
            <a:r>
              <a:rPr lang="ru-RU" sz="1400" dirty="0" smtClean="0"/>
              <a:t> меди на общие почвенные микробы. Они провели ряд экспериментов на влияние меди высокой и низкой концентрации на прорастание семян салата. Эксперименты проводились путем посадки семян сразу после введения </a:t>
            </a:r>
            <a:r>
              <a:rPr lang="ru-RU" sz="1400" dirty="0" err="1" smtClean="0"/>
              <a:t>наночастиц</a:t>
            </a:r>
            <a:r>
              <a:rPr lang="ru-RU" sz="1400" dirty="0" smtClean="0"/>
              <a:t> в почву. В первый день обработки почвы </a:t>
            </a:r>
            <a:r>
              <a:rPr lang="ru-RU" sz="1400" dirty="0" err="1" smtClean="0"/>
              <a:t>наночастицами</a:t>
            </a:r>
            <a:r>
              <a:rPr lang="ru-RU" sz="1400" dirty="0" smtClean="0"/>
              <a:t> меди не было зафиксировано изменений. После 15 дней наблюдений было замечено улучшение роста корней и стеблей. По итогу они обнаружили, что </a:t>
            </a:r>
            <a:r>
              <a:rPr lang="ru-RU" sz="1400" dirty="0" err="1" smtClean="0"/>
              <a:t>наномедь</a:t>
            </a:r>
            <a:r>
              <a:rPr lang="ru-RU" sz="1400" dirty="0" smtClean="0"/>
              <a:t> не только отрицательно влияет на патогенные микроорганизмы, но и не токсична по отношению к самой почве.</a:t>
            </a:r>
          </a:p>
          <a:p>
            <a:pPr algn="just"/>
            <a:r>
              <a:rPr lang="ru-RU" sz="1400" dirty="0" err="1" smtClean="0"/>
              <a:t>Наночастицы</a:t>
            </a:r>
            <a:r>
              <a:rPr lang="ru-RU" sz="1400" dirty="0" smtClean="0"/>
              <a:t> меди, при попадании в почву образуют легко растворимые соединения, которые могут быть использованы растениями в качестве микроэлементов. Таким образом растения самостоятельно очищают почву от содержания меди, и получают дополнительную микроэлементную базу. </a:t>
            </a:r>
            <a:r>
              <a:rPr lang="ru-RU" sz="1400" dirty="0" err="1" smtClean="0"/>
              <a:t>Наночастицы</a:t>
            </a:r>
            <a:r>
              <a:rPr lang="ru-RU" sz="1400" dirty="0" smtClean="0"/>
              <a:t> меди имеют сниженную нагрузку на почву – она не засоряется, и не требует дополнительных удобрений для восстановления плодородности.</a:t>
            </a:r>
          </a:p>
          <a:p>
            <a:pPr algn="just"/>
            <a:r>
              <a:rPr lang="ru-RU" sz="1400" dirty="0" smtClean="0"/>
              <a:t>Исследования Миланского университета привели к тому, что </a:t>
            </a:r>
            <a:r>
              <a:rPr lang="ru-RU" sz="1400" dirty="0" err="1" smtClean="0"/>
              <a:t>наночастицы</a:t>
            </a:r>
            <a:r>
              <a:rPr lang="ru-RU" sz="1400" dirty="0" smtClean="0"/>
              <a:t> меди имеют поражающий эффект для бактерии рода </a:t>
            </a:r>
            <a:r>
              <a:rPr lang="ru-RU" sz="1400" dirty="0" err="1" smtClean="0"/>
              <a:t>Ксантомонас</a:t>
            </a:r>
            <a:r>
              <a:rPr lang="ru-RU" sz="1400" dirty="0" smtClean="0"/>
              <a:t>. Эта бактерия вызывает гниение стеблей, листьев и плодов многих сельскохозяйственных видов растений, в том числе цитрусовых, риса и граната. Спустя 15 дней средний балл заболеваемости у всех растений, подвергнутых </a:t>
            </a:r>
            <a:r>
              <a:rPr lang="ru-RU" sz="1400" dirty="0" err="1" smtClean="0"/>
              <a:t>нанообработке</a:t>
            </a:r>
            <a:r>
              <a:rPr lang="ru-RU" sz="1400" dirty="0" smtClean="0"/>
              <a:t>, как до, так и после опрыскивания был меньше по сравнению с растениями, обработанными водой. Результаты исследования показали, что </a:t>
            </a:r>
            <a:r>
              <a:rPr lang="ru-RU" sz="1400" dirty="0" err="1" smtClean="0"/>
              <a:t>наночастицы</a:t>
            </a:r>
            <a:r>
              <a:rPr lang="ru-RU" sz="1400" dirty="0" smtClean="0"/>
              <a:t> меди полностью подавляют рост бактериальной популяции при нужной концентрации. Этот эксперимент в очередной раз подтверждает эффективность </a:t>
            </a:r>
            <a:r>
              <a:rPr lang="ru-RU" sz="1400" dirty="0" err="1" smtClean="0"/>
              <a:t>наночастиц</a:t>
            </a:r>
            <a:r>
              <a:rPr lang="ru-RU" sz="1400" dirty="0" smtClean="0"/>
              <a:t> против грамотрицательных бактерий.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760" y="712098"/>
            <a:ext cx="4011613" cy="723001"/>
          </a:xfrm>
        </p:spPr>
        <p:txBody>
          <a:bodyPr>
            <a:normAutofit/>
          </a:bodyPr>
          <a:lstStyle/>
          <a:p>
            <a:r>
              <a:rPr lang="ru-RU" sz="3200" cap="all" dirty="0" smtClean="0">
                <a:solidFill>
                  <a:schemeClr val="bg1"/>
                </a:solidFill>
              </a:rPr>
              <a:t>Строительство</a:t>
            </a:r>
          </a:p>
        </p:txBody>
      </p:sp>
      <p:pic>
        <p:nvPicPr>
          <p:cNvPr id="5" name="Содержимое 4" descr="1_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3342" y="1555750"/>
            <a:ext cx="6642538" cy="41592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7760" y="1435100"/>
            <a:ext cx="4011613" cy="46910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Corbel (Заголовки)"/>
              </a:rPr>
              <a:t>В связи с постоянной адаптацией грибов, необходимо исследовать альтернативу, которая будет более устойчива, чем обычные фунгициды. И ученые из индийского автономного инженерного колледжа одними из первых начали проводить исследования противогрибковых эффектов </a:t>
            </a:r>
            <a:r>
              <a:rPr lang="ru-RU" dirty="0" err="1" smtClean="0">
                <a:solidFill>
                  <a:schemeClr val="bg1"/>
                </a:solidFill>
                <a:latin typeface="Corbel (Заголовки)"/>
              </a:rPr>
              <a:t>наночастиц</a:t>
            </a:r>
            <a:r>
              <a:rPr lang="ru-RU" dirty="0" smtClean="0">
                <a:solidFill>
                  <a:schemeClr val="bg1"/>
                </a:solidFill>
                <a:latin typeface="Corbel (Заголовки)"/>
              </a:rPr>
              <a:t> меди. Их опыт показывает, что </a:t>
            </a:r>
            <a:r>
              <a:rPr lang="ru-RU" dirty="0" err="1" smtClean="0">
                <a:solidFill>
                  <a:schemeClr val="bg1"/>
                </a:solidFill>
                <a:latin typeface="Corbel (Заголовки)"/>
              </a:rPr>
              <a:t>наномедь</a:t>
            </a:r>
            <a:r>
              <a:rPr lang="ru-RU" dirty="0" smtClean="0">
                <a:solidFill>
                  <a:schemeClr val="bg1"/>
                </a:solidFill>
                <a:latin typeface="Corbel (Заголовки)"/>
              </a:rPr>
              <a:t> способна угнетать даже такой гриб, как черная плесень. Она чаще всего обнаруживается в богатых целлюлозой строительных материалах из влажных или поврежденных водой зданий. Дома, пораженные грибком, в старину сжигали целиком, чтобы он не перешел на деревянные конструкции других соседних зданий, так как черная плесень способна полностью превратить доску в труху всего за пару </a:t>
            </a:r>
            <a:r>
              <a:rPr lang="ru-RU" dirty="0" smtClean="0">
                <a:solidFill>
                  <a:schemeClr val="bg1"/>
                </a:solidFill>
                <a:latin typeface="Corbel (Заголовки)"/>
              </a:rPr>
              <a:t>месяцев.</a:t>
            </a:r>
            <a:endParaRPr lang="ru-RU" dirty="0">
              <a:solidFill>
                <a:schemeClr val="bg1"/>
              </a:solidFill>
              <a:latin typeface="Corbel (Заголовки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987" y="588349"/>
            <a:ext cx="5386388" cy="1102885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Как </a:t>
            </a:r>
            <a:r>
              <a:rPr lang="ru-RU" sz="2800" cap="all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наномедь</a:t>
            </a:r>
            <a:r>
              <a:rPr lang="ru-RU" sz="28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ru-RU" sz="2800" cap="all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наносеребро</a:t>
            </a:r>
            <a:r>
              <a:rPr lang="ru-RU" sz="28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работают в </a:t>
            </a:r>
            <a:r>
              <a:rPr lang="ru-RU" sz="28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покрытиях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dekorus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™</a:t>
            </a:r>
            <a:endParaRPr lang="ru-RU" sz="2800" cap="all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4079" y="2085863"/>
            <a:ext cx="5446713" cy="3951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Всем известно, что серебро и медь работают только своей поверхностью. И чем меньше будут частицы одной и тоже массы металла, тем больше будет площадь взаимодействия.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 наших покрытиях мы используем </a:t>
            </a:r>
            <a:r>
              <a:rPr lang="ru-RU" dirty="0" err="1" smtClean="0">
                <a:solidFill>
                  <a:schemeClr val="bg1"/>
                </a:solidFill>
              </a:rPr>
              <a:t>наночастицы</a:t>
            </a:r>
            <a:r>
              <a:rPr lang="ru-RU" dirty="0" smtClean="0">
                <a:solidFill>
                  <a:schemeClr val="bg1"/>
                </a:solidFill>
              </a:rPr>
              <a:t> серебра и меди (в 1 мм содержится 1 000 000 нм), тем самым увеличивая площадь взаимодействия металлов с вирусами и бактериями.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Уникальная </a:t>
            </a:r>
            <a:r>
              <a:rPr lang="ru-RU" dirty="0" err="1" smtClean="0">
                <a:solidFill>
                  <a:schemeClr val="bg1"/>
                </a:solidFill>
              </a:rPr>
              <a:t>нанокомпозиция</a:t>
            </a:r>
            <a:r>
              <a:rPr lang="ru-RU" dirty="0" smtClean="0">
                <a:solidFill>
                  <a:schemeClr val="bg1"/>
                </a:solidFill>
              </a:rPr>
              <a:t> меди и серебра содержится в каждом </a:t>
            </a:r>
            <a:r>
              <a:rPr lang="ru-RU" dirty="0" smtClean="0">
                <a:solidFill>
                  <a:schemeClr val="bg1"/>
                </a:solidFill>
              </a:rPr>
              <a:t>покрытии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dekorus</a:t>
            </a:r>
            <a:r>
              <a:rPr lang="en-US" dirty="0" smtClean="0">
                <a:solidFill>
                  <a:schemeClr val="bg1"/>
                </a:solidFill>
              </a:rPr>
              <a:t>™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но если вам необходимо решить особенные задачи, воспользуйтесь нашей </a:t>
            </a:r>
            <a:r>
              <a:rPr lang="ru-RU" dirty="0" err="1" smtClean="0">
                <a:solidFill>
                  <a:schemeClr val="bg1"/>
                </a:solidFill>
              </a:rPr>
              <a:t>нанолинейкой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AgBionika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323683"/>
            <a:ext cx="5389562" cy="939168"/>
          </a:xfrm>
        </p:spPr>
        <p:txBody>
          <a:bodyPr>
            <a:noAutofit/>
          </a:bodyPr>
          <a:lstStyle/>
          <a:p>
            <a:r>
              <a:rPr lang="ru-RU" sz="28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Мы постоянно совершенствуемся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1642683"/>
            <a:ext cx="5389562" cy="45077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Природа и люди строят по одним и тем же законам, соблюдая принцип экономии материала и, подбирая для создаваемых систем оптимальные конструктивные решения (перераспределение нагрузки, устойчивость, экономию материала, энергии).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Науку, занимающуюся изучением строения и функционирования живых организмов, чтобы использовать это для решения инженерных задач, создания новых приборов и механизмов, называют Бионикой - от греческого </a:t>
            </a:r>
            <a:r>
              <a:rPr lang="ru-RU" sz="1400" dirty="0" err="1" smtClean="0">
                <a:solidFill>
                  <a:schemeClr val="bg1"/>
                </a:solidFill>
              </a:rPr>
              <a:t>bios</a:t>
            </a:r>
            <a:r>
              <a:rPr lang="ru-RU" sz="1400" dirty="0" smtClean="0">
                <a:solidFill>
                  <a:schemeClr val="bg1"/>
                </a:solidFill>
              </a:rPr>
              <a:t> «жизнь».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Современная бионика во многом связана с разработкой новых материалов, которые копируют природные. Тот же </a:t>
            </a:r>
            <a:r>
              <a:rPr lang="ru-RU" sz="1400" dirty="0" err="1" smtClean="0">
                <a:solidFill>
                  <a:schemeClr val="bg1"/>
                </a:solidFill>
              </a:rPr>
              <a:t>кевлар</a:t>
            </a:r>
            <a:r>
              <a:rPr lang="ru-RU" sz="1400" dirty="0" smtClean="0">
                <a:solidFill>
                  <a:schemeClr val="bg1"/>
                </a:solidFill>
              </a:rPr>
              <a:t> появился благодаря совместной работе биологов-генетиков-инженеров и специалистов по материалам.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На основе таких исследований, «Фабрика Красок» (</a:t>
            </a:r>
            <a:r>
              <a:rPr lang="ru-RU" sz="1400" dirty="0" smtClean="0">
                <a:solidFill>
                  <a:schemeClr val="bg1"/>
                </a:solidFill>
                <a:hlinkClick r:id="rId2"/>
              </a:rPr>
              <a:t>http://fabrika-krasok.net/</a:t>
            </a:r>
            <a:r>
              <a:rPr lang="ru-RU" sz="1400" dirty="0" smtClean="0">
                <a:solidFill>
                  <a:schemeClr val="bg1"/>
                </a:solidFill>
              </a:rPr>
              <a:t>) создала для вас </a:t>
            </a:r>
            <a:r>
              <a:rPr lang="ru-RU" sz="1400" dirty="0" smtClean="0">
                <a:solidFill>
                  <a:schemeClr val="bg1"/>
                </a:solidFill>
              </a:rPr>
              <a:t>уникальную</a:t>
            </a:r>
            <a:r>
              <a:rPr lang="ru-RU" sz="1400" dirty="0" smtClean="0">
                <a:solidFill>
                  <a:schemeClr val="bg1"/>
                </a:solidFill>
              </a:rPr>
              <a:t>, антибактериальную, не имеющую аналогов, </a:t>
            </a:r>
            <a:r>
              <a:rPr lang="ru-RU" sz="1400" dirty="0" err="1" smtClean="0">
                <a:solidFill>
                  <a:schemeClr val="bg1"/>
                </a:solidFill>
              </a:rPr>
              <a:t>наноколлекцию</a:t>
            </a:r>
            <a:r>
              <a:rPr lang="ru-RU" sz="1400" dirty="0" smtClean="0">
                <a:solidFill>
                  <a:schemeClr val="bg1"/>
                </a:solidFill>
              </a:rPr>
              <a:t> декоративных покрытий.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Но мы не останавливаемся! Постоянно совершенствуем нашу уникальную </a:t>
            </a:r>
            <a:r>
              <a:rPr lang="ru-RU" sz="1400" dirty="0" err="1" smtClean="0">
                <a:solidFill>
                  <a:schemeClr val="bg1"/>
                </a:solidFill>
              </a:rPr>
              <a:t>нанокомпозицию</a:t>
            </a:r>
            <a:r>
              <a:rPr lang="ru-RU" sz="1400" dirty="0" smtClean="0">
                <a:solidFill>
                  <a:schemeClr val="bg1"/>
                </a:solidFill>
              </a:rPr>
              <a:t> металлов, каждый раз используя </a:t>
            </a:r>
            <a:r>
              <a:rPr lang="ru-RU" sz="1400" dirty="0" err="1" smtClean="0">
                <a:solidFill>
                  <a:schemeClr val="bg1"/>
                </a:solidFill>
              </a:rPr>
              <a:t>наносеребро</a:t>
            </a:r>
            <a:r>
              <a:rPr lang="ru-RU" sz="1400" dirty="0" smtClean="0">
                <a:solidFill>
                  <a:schemeClr val="bg1"/>
                </a:solidFill>
              </a:rPr>
              <a:t> и </a:t>
            </a:r>
            <a:r>
              <a:rPr lang="ru-RU" sz="1400" dirty="0" err="1" smtClean="0">
                <a:solidFill>
                  <a:schemeClr val="bg1"/>
                </a:solidFill>
              </a:rPr>
              <a:t>наномедь</a:t>
            </a:r>
            <a:r>
              <a:rPr lang="ru-RU" sz="1400" dirty="0" smtClean="0">
                <a:solidFill>
                  <a:schemeClr val="bg1"/>
                </a:solidFill>
              </a:rPr>
              <a:t> новых поколений.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49275" y="1448474"/>
            <a:ext cx="11127531" cy="50170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900" b="1" dirty="0" smtClean="0"/>
              <a:t>Описание</a:t>
            </a:r>
            <a:r>
              <a:rPr lang="ru-RU" sz="900" dirty="0" smtClean="0"/>
              <a:t>: антибактериальная глубоко проникающая пропитка (грунт) с уникальной </a:t>
            </a:r>
            <a:r>
              <a:rPr lang="ru-RU" sz="900" dirty="0" err="1" smtClean="0"/>
              <a:t>нанокомпозицией</a:t>
            </a:r>
            <a:r>
              <a:rPr lang="ru-RU" sz="900" dirty="0" smtClean="0"/>
              <a:t> серебра и меди. Обладает высоким уровнем проникновения и антисептическим эффектом, глубоко обеззараживает поверхность, укрепляя ее.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Применяется</a:t>
            </a:r>
            <a:r>
              <a:rPr lang="ru-RU" sz="900" dirty="0" smtClean="0"/>
              <a:t> как грунт под Декоративные Покрытия (ДП) и другие ЛКМ, для стен, потолков как внутренних, так и фасадных промышленных и жилых помещений. Наличие уникальной </a:t>
            </a:r>
            <a:r>
              <a:rPr lang="ru-RU" sz="900" dirty="0" err="1" smtClean="0"/>
              <a:t>нанокомпозиции</a:t>
            </a:r>
            <a:r>
              <a:rPr lang="ru-RU" sz="900" dirty="0" smtClean="0"/>
              <a:t> серебра и меди позволяет покрытию препятствовать появлению грибка, плесени, а так же бактерий. Грунт создает водозащитный, паропроницаемый и эластичный слой, позволяющий стенам «дышать».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/>
              <a:t>При обработке пропиткой «</a:t>
            </a:r>
            <a:r>
              <a:rPr lang="ru-RU" sz="900" dirty="0" err="1" smtClean="0"/>
              <a:t>Ag</a:t>
            </a:r>
            <a:r>
              <a:rPr lang="ru-RU" sz="900" dirty="0" smtClean="0"/>
              <a:t> ЭКОГРУНТ» старых, затхлых поверхностей, через некоторое время исчезает запах и останавливается процесс гниения. Пропитка предотвращает (убивает) бактерии, плесень, микроорганизмы, мох, а так же успешно борется с любыми известными вирусами, включая такие, как кишечная палочка, синегнойная палочка, пневмония, с которыми не борются другие антисептики. «</a:t>
            </a:r>
            <a:r>
              <a:rPr lang="ru-RU" sz="900" dirty="0" err="1" smtClean="0"/>
              <a:t>Ag</a:t>
            </a:r>
            <a:r>
              <a:rPr lang="ru-RU" sz="900" dirty="0" smtClean="0"/>
              <a:t> ЭКОГРУНТ» обеззараживает поверхность, создает защитное покрытие полностью невосприимчивое к бактериям.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Состав</a:t>
            </a:r>
            <a:r>
              <a:rPr lang="ru-RU" sz="900" dirty="0" smtClean="0"/>
              <a:t>: модифицирующие добавки, акриловые полимеры с уникальной </a:t>
            </a:r>
            <a:r>
              <a:rPr lang="ru-RU" sz="900" dirty="0" err="1" smtClean="0"/>
              <a:t>нанокомпозицией</a:t>
            </a:r>
            <a:r>
              <a:rPr lang="ru-RU" sz="900" dirty="0" smtClean="0"/>
              <a:t> серебра и меди. Не содержит канцерогенных веществ и является безопасной для человека и окружающей среды.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Предназначение</a:t>
            </a:r>
            <a:r>
              <a:rPr lang="ru-RU" sz="900" dirty="0" smtClean="0"/>
              <a:t>: «</a:t>
            </a:r>
            <a:r>
              <a:rPr lang="ru-RU" sz="900" dirty="0" err="1" smtClean="0"/>
              <a:t>Ag</a:t>
            </a:r>
            <a:r>
              <a:rPr lang="ru-RU" sz="900" dirty="0" smtClean="0"/>
              <a:t> ЭКОГРУНТ» используется для обеспечения лучшей адгезии для покрытий на стенах, потолках и других поверхностей, в интерьерах, фасадах, помещениях по бетонным, полимерным, минеральным, оштукатуренным, гипсокартонным, кирпичным, деревянным и другим поверхностям, а также структурно-волокнистых обоев, виниловых и </a:t>
            </a:r>
            <a:r>
              <a:rPr lang="ru-RU" sz="900" dirty="0" err="1" smtClean="0"/>
              <a:t>стеклообоев</a:t>
            </a:r>
            <a:r>
              <a:rPr lang="ru-RU" sz="900" dirty="0" smtClean="0"/>
              <a:t>. Эксклюзивность данного покрытия заключается в его антисептических и бактерицидных свойствах, благодаря содержанию в нем уникальной </a:t>
            </a:r>
            <a:r>
              <a:rPr lang="ru-RU" sz="900" dirty="0" err="1" smtClean="0"/>
              <a:t>нанокомпозиции</a:t>
            </a:r>
            <a:r>
              <a:rPr lang="ru-RU" sz="900" dirty="0" smtClean="0"/>
              <a:t> серебра и меди. Идеально подходит для применения в помещениях, нуждающихся в постоянной обработке и профилактике, где находится потенциально много бактерий, а быть их в данных помещениях не должно, а именно: в детских, лечебных, помещениях общепита, гостиницах.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Условия при окраске</a:t>
            </a:r>
            <a:r>
              <a:rPr lang="ru-RU" sz="900" dirty="0" smtClean="0"/>
              <a:t>: температура нанесение от +5С до +30С при нормальной влажности воздуха, на полностью высохший, </a:t>
            </a:r>
            <a:r>
              <a:rPr lang="ru-RU" sz="900" dirty="0" err="1" smtClean="0"/>
              <a:t>обеспыленый</a:t>
            </a:r>
            <a:r>
              <a:rPr lang="ru-RU" sz="900" dirty="0" smtClean="0"/>
              <a:t> материал.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/>
              <a:t>Подготовка поверхности: перед грунтовкой поверхность тщательным образом очистить от пыли, меловой или известковой побелки, непрочно держащихся старых покрытий. А так же произвести очистку химических и жирных пятен и других агрессивных химических веществ.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/>
              <a:t> </a:t>
            </a:r>
            <a:r>
              <a:rPr lang="ru-RU" sz="900" b="1" dirty="0" smtClean="0"/>
              <a:t>Расход </a:t>
            </a:r>
            <a:r>
              <a:rPr lang="ru-RU" sz="900" b="1" dirty="0" smtClean="0"/>
              <a:t>материала</a:t>
            </a:r>
            <a:r>
              <a:rPr lang="ru-RU" sz="900" dirty="0" smtClean="0"/>
              <a:t>: от 0,1 до 0,2кг/кв.м. в зависимости от впитываемой поверхности.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Особенности</a:t>
            </a:r>
            <a:r>
              <a:rPr lang="ru-RU" sz="900" dirty="0" smtClean="0"/>
              <a:t>: благодаря </a:t>
            </a:r>
            <a:r>
              <a:rPr lang="ru-RU" sz="900" dirty="0" err="1" smtClean="0"/>
              <a:t>супермелкому</a:t>
            </a:r>
            <a:r>
              <a:rPr lang="ru-RU" sz="900" dirty="0" smtClean="0"/>
              <a:t> размеру частиц полимеров, грунт очень глубоко (до 1см) проникает в основание, обеззараживает его и прилипает к поверхности (адгезия).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Уникальность</a:t>
            </a:r>
            <a:r>
              <a:rPr lang="ru-RU" sz="900" dirty="0" smtClean="0"/>
              <a:t>: материал запатентован, его уникальность заключается в высокой концентрации качественных </a:t>
            </a:r>
            <a:r>
              <a:rPr lang="ru-RU" sz="900" dirty="0" err="1" smtClean="0"/>
              <a:t>нанометаллов</a:t>
            </a:r>
            <a:r>
              <a:rPr lang="ru-RU" sz="900" dirty="0" smtClean="0"/>
              <a:t>, их </a:t>
            </a:r>
            <a:r>
              <a:rPr lang="ru-RU" sz="900" dirty="0" err="1" smtClean="0"/>
              <a:t>био</a:t>
            </a:r>
            <a:r>
              <a:rPr lang="ru-RU" sz="900" dirty="0" smtClean="0"/>
              <a:t>- эко- составу, а так же в дополнительных свойствах пропитки (адгезия, антисептический эффект, глубокое проникновение, </a:t>
            </a:r>
            <a:r>
              <a:rPr lang="ru-RU" sz="900" dirty="0" err="1" smtClean="0"/>
              <a:t>суперкрепость</a:t>
            </a:r>
            <a:r>
              <a:rPr lang="ru-RU" sz="900" dirty="0" smtClean="0"/>
              <a:t>). 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Оборудование:</a:t>
            </a:r>
            <a:r>
              <a:rPr lang="ru-RU" sz="900" dirty="0" smtClean="0"/>
              <a:t> кисть, щетка, краскопульт, валик и другое уместное для нанесения оборудование.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Рекомендации</a:t>
            </a:r>
            <a:r>
              <a:rPr lang="ru-RU" sz="900" dirty="0" smtClean="0"/>
              <a:t>: разведение грунта приводит к ухудшению консистенции и снижению качества продукта. 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/>
              <a:t>В случае, если поверхность, основание, загрязнены химическими, масляными веществами, проникновение грунта в основание будет затруднено. 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/>
              <a:t>Если основание заражено многолетнем, сильно развитым грибком или прочими микроорганизмами, поверхность следует сначала обработать (промыть, пропитать) раствором «</a:t>
            </a:r>
            <a:r>
              <a:rPr lang="ru-RU" sz="900" dirty="0" err="1" smtClean="0"/>
              <a:t>Ag</a:t>
            </a:r>
            <a:r>
              <a:rPr lang="ru-RU" sz="900" dirty="0" smtClean="0"/>
              <a:t> ЭКОСТОП». 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/>
              <a:t>Грунт, как и многие другие материалы, имеет плохую адгезию к известковым покрытиям (побелка).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/>
              <a:t>Нанесение</a:t>
            </a:r>
            <a:r>
              <a:rPr lang="ru-RU" sz="900" dirty="0" smtClean="0"/>
              <a:t>: перед нанесением тщательно размешать пропитку механическим смесителем или вручную. Наносить широкой кистью или краскопультом.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/>
              <a:t>Внимание: производитель несет ответственность за материал, а не за качество выполнения работ. Для достижения лучшего эффекта рекомендуется использовать продукцию </a:t>
            </a:r>
            <a:r>
              <a:rPr lang="ru-RU" sz="900" dirty="0" err="1" smtClean="0"/>
              <a:t>нанолинейки</a:t>
            </a:r>
            <a:r>
              <a:rPr lang="ru-RU" sz="900" dirty="0" smtClean="0"/>
              <a:t> в комплексе («</a:t>
            </a:r>
            <a:r>
              <a:rPr lang="ru-RU" sz="900" dirty="0" err="1" smtClean="0"/>
              <a:t>Ag</a:t>
            </a:r>
            <a:r>
              <a:rPr lang="ru-RU" sz="900" dirty="0" smtClean="0"/>
              <a:t> ЭКОГРУНТ», «</a:t>
            </a:r>
            <a:r>
              <a:rPr lang="ru-RU" sz="900" dirty="0" err="1" smtClean="0"/>
              <a:t>Ag</a:t>
            </a:r>
            <a:r>
              <a:rPr lang="ru-RU" sz="900" dirty="0" smtClean="0"/>
              <a:t> ЭКОЩИТ», «ЭМАЛЬ </a:t>
            </a:r>
            <a:r>
              <a:rPr lang="ru-RU" sz="900" dirty="0" err="1" smtClean="0"/>
              <a:t>Ag</a:t>
            </a:r>
            <a:r>
              <a:rPr lang="ru-RU" sz="900" dirty="0" smtClean="0"/>
              <a:t> </a:t>
            </a:r>
            <a:r>
              <a:rPr lang="ru-RU" sz="900" dirty="0" err="1" smtClean="0"/>
              <a:t>Bionika</a:t>
            </a:r>
            <a:r>
              <a:rPr lang="ru-RU" sz="900" dirty="0" smtClean="0"/>
              <a:t>»). По технологии, любое минеральное (колерованное или нет) покрытие, при нанесении на большие объемы должна проходить процесс </a:t>
            </a:r>
            <a:r>
              <a:rPr lang="ru-RU" sz="900" dirty="0" err="1" smtClean="0"/>
              <a:t>эгализации</a:t>
            </a:r>
            <a:r>
              <a:rPr lang="ru-RU" sz="900" dirty="0" smtClean="0"/>
              <a:t>*.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*</a:t>
            </a:r>
            <a:r>
              <a:rPr lang="ru-RU" sz="900" b="1" dirty="0" err="1" smtClean="0"/>
              <a:t>Эгализация</a:t>
            </a:r>
            <a:r>
              <a:rPr lang="ru-RU" sz="900" b="1" dirty="0" smtClean="0"/>
              <a:t> </a:t>
            </a:r>
            <a:r>
              <a:rPr lang="ru-RU" sz="900" dirty="0" smtClean="0"/>
              <a:t>(франц. </a:t>
            </a:r>
            <a:r>
              <a:rPr lang="ru-RU" sz="900" dirty="0" err="1" smtClean="0"/>
              <a:t>egalisation</a:t>
            </a:r>
            <a:r>
              <a:rPr lang="ru-RU" sz="900" dirty="0" smtClean="0"/>
              <a:t> — выравнивание), технологическая операция, целью которой является получение однородной по составу партии.</a:t>
            </a:r>
            <a:endParaRPr lang="ru-RU" sz="900" dirty="0"/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26926" y="359909"/>
            <a:ext cx="11150600" cy="62731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atin typeface="+mj-lt"/>
                <a:ea typeface="+mj-ea"/>
                <a:cs typeface="+mj-cs"/>
              </a:rPr>
              <a:t>Продукты </a:t>
            </a:r>
            <a:r>
              <a:rPr lang="ru-RU" sz="2400" b="1" cap="all" dirty="0" err="1" smtClean="0">
                <a:latin typeface="+mj-lt"/>
                <a:ea typeface="+mj-ea"/>
                <a:cs typeface="+mj-cs"/>
              </a:rPr>
              <a:t>нанолинейки</a:t>
            </a:r>
            <a:r>
              <a:rPr lang="ru-RU" sz="2400" b="1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dekorus</a:t>
            </a:r>
            <a:r>
              <a:rPr lang="ru-RU" sz="2400" b="1" cap="all" dirty="0" smtClean="0">
                <a:latin typeface="+mj-lt"/>
                <a:ea typeface="+mj-ea"/>
                <a:cs typeface="+mj-cs"/>
              </a:rPr>
              <a:t>™</a:t>
            </a:r>
            <a:endParaRPr lang="ru-RU" sz="24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362510" y="922491"/>
            <a:ext cx="9675490" cy="2876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</a:t>
            </a:r>
            <a:r>
              <a:rPr kumimoji="0" lang="ru-RU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-ЭКОГРУНТ – антибактериальная глубоко проникающая пропитка</a:t>
            </a:r>
            <a:endParaRPr kumimoji="0" lang="ru-RU" sz="1800" b="1" i="0" u="none" strike="noStrike" kern="1200" cap="all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326271" y="941542"/>
            <a:ext cx="256628" cy="256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49275" y="1448474"/>
            <a:ext cx="11127531" cy="50170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Описание</a:t>
            </a:r>
            <a:r>
              <a:rPr lang="ru-RU" sz="900" dirty="0" smtClean="0">
                <a:latin typeface="+mj-lt"/>
              </a:rPr>
              <a:t>: </a:t>
            </a:r>
            <a:r>
              <a:rPr lang="ru-RU" sz="900" dirty="0" err="1" smtClean="0">
                <a:latin typeface="+mj-lt"/>
              </a:rPr>
              <a:t>вододисперсионная</a:t>
            </a:r>
            <a:r>
              <a:rPr lang="ru-RU" sz="900" dirty="0" smtClean="0">
                <a:latin typeface="+mj-lt"/>
              </a:rPr>
              <a:t> (</a:t>
            </a:r>
            <a:r>
              <a:rPr lang="ru-RU" sz="900" dirty="0" err="1" smtClean="0">
                <a:latin typeface="+mj-lt"/>
              </a:rPr>
              <a:t>водорастворимая</a:t>
            </a:r>
            <a:r>
              <a:rPr lang="ru-RU" sz="900" dirty="0" smtClean="0">
                <a:latin typeface="+mj-lt"/>
              </a:rPr>
              <a:t>) краска-эмаль с уникальной </a:t>
            </a:r>
            <a:r>
              <a:rPr lang="ru-RU" sz="900" dirty="0" err="1" smtClean="0">
                <a:latin typeface="+mj-lt"/>
              </a:rPr>
              <a:t>нанокомпозицией</a:t>
            </a:r>
            <a:r>
              <a:rPr lang="ru-RU" sz="900" dirty="0" smtClean="0">
                <a:latin typeface="+mj-lt"/>
              </a:rPr>
              <a:t> серебра и меди обладает повышенной степенью белизны, </a:t>
            </a:r>
            <a:r>
              <a:rPr lang="ru-RU" sz="900" dirty="0" err="1" smtClean="0">
                <a:latin typeface="+mj-lt"/>
              </a:rPr>
              <a:t>укрывистостью</a:t>
            </a:r>
            <a:r>
              <a:rPr lang="ru-RU" sz="900" dirty="0" smtClean="0">
                <a:latin typeface="+mj-lt"/>
              </a:rPr>
              <a:t>, высоким уровнем адгезии, повышенной крепостью, </a:t>
            </a:r>
            <a:r>
              <a:rPr lang="ru-RU" sz="900" dirty="0" err="1" smtClean="0">
                <a:latin typeface="+mj-lt"/>
              </a:rPr>
              <a:t>самоочисткой</a:t>
            </a:r>
            <a:r>
              <a:rPr lang="ru-RU" sz="900" dirty="0" smtClean="0">
                <a:latin typeface="+mj-lt"/>
              </a:rPr>
              <a:t> (эффект лотоса) и антибактериальным эффектом. Применяется для отделки стен, потолков как внутренних, так и фасадных промышленных и жилых помещений. Наличие уникальной </a:t>
            </a:r>
            <a:r>
              <a:rPr lang="ru-RU" sz="900" dirty="0" err="1" smtClean="0">
                <a:latin typeface="+mj-lt"/>
              </a:rPr>
              <a:t>нанокомпозиции</a:t>
            </a:r>
            <a:r>
              <a:rPr lang="ru-RU" sz="900" dirty="0" smtClean="0">
                <a:latin typeface="+mj-lt"/>
              </a:rPr>
              <a:t> серебра и меди позволяет покрытию препятствовать появлению грибка, плесени, а так же бактерий. Краска образует матовое, светостойкое, износостойкое паропроницаемое («дышащее») покрытие, устойчивое к влажной уборке.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При обработке краской «ЭМАЛЬ </a:t>
            </a:r>
            <a:r>
              <a:rPr lang="ru-RU" sz="900" dirty="0" err="1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</a:t>
            </a:r>
            <a:r>
              <a:rPr lang="ru-RU" sz="900" dirty="0" err="1" smtClean="0">
                <a:latin typeface="+mj-lt"/>
              </a:rPr>
              <a:t>Bionika</a:t>
            </a:r>
            <a:r>
              <a:rPr lang="ru-RU" sz="900" dirty="0" smtClean="0">
                <a:latin typeface="+mj-lt"/>
              </a:rPr>
              <a:t>»  старых, затхлых поверхностей, через некоторое время исчезает запах и останавливается процесс гниения. Краска предотвращает (убивает) бактерии, плесень, микроорганизмы, мох, а так же успешно борется с любыми вирусами, включая такие как кишечная палочка, синегнойная палочка, пневмония, с которыми не борются другие антисептики. «ЭМАЛЬ </a:t>
            </a:r>
            <a:r>
              <a:rPr lang="ru-RU" sz="900" dirty="0" err="1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</a:t>
            </a:r>
            <a:r>
              <a:rPr lang="ru-RU" sz="900" dirty="0" err="1" smtClean="0">
                <a:latin typeface="+mj-lt"/>
              </a:rPr>
              <a:t>Bionika</a:t>
            </a:r>
            <a:r>
              <a:rPr lang="ru-RU" sz="900" dirty="0" smtClean="0">
                <a:latin typeface="+mj-lt"/>
              </a:rPr>
              <a:t>» обеззараживает поверхность, создает защитное лакокрасочное покрытие полностью невосприимчивое к бактериям, а так же обеззараживает воздух и другие вещества и объекты, плотно соприкасающиеся с поверхностью.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Состав</a:t>
            </a:r>
            <a:r>
              <a:rPr lang="ru-RU" sz="900" dirty="0" smtClean="0">
                <a:latin typeface="+mj-lt"/>
              </a:rPr>
              <a:t>: акриловая дисперсия, минеральный наполнитель, модифицирующие добавки. </a:t>
            </a:r>
            <a:r>
              <a:rPr lang="ru-RU" sz="900" dirty="0" err="1" smtClean="0">
                <a:latin typeface="+mj-lt"/>
              </a:rPr>
              <a:t>Силиконизированные</a:t>
            </a:r>
            <a:r>
              <a:rPr lang="ru-RU" sz="900" dirty="0" smtClean="0">
                <a:latin typeface="+mj-lt"/>
              </a:rPr>
              <a:t> акриловые полимеры с уникальной </a:t>
            </a:r>
            <a:r>
              <a:rPr lang="ru-RU" sz="900" dirty="0" err="1" smtClean="0">
                <a:latin typeface="+mj-lt"/>
              </a:rPr>
              <a:t>нанокомпозицией</a:t>
            </a:r>
            <a:r>
              <a:rPr lang="ru-RU" sz="900" dirty="0" smtClean="0">
                <a:latin typeface="+mj-lt"/>
              </a:rPr>
              <a:t> серебра и меди. Не содержит канцерогенных веществ и является безопасной для человека и окружающей среды.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Предназначение</a:t>
            </a:r>
            <a:r>
              <a:rPr lang="ru-RU" sz="900" dirty="0" smtClean="0">
                <a:latin typeface="+mj-lt"/>
              </a:rPr>
              <a:t>: «ЭМАЛЬ </a:t>
            </a:r>
            <a:r>
              <a:rPr lang="ru-RU" sz="900" dirty="0" err="1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</a:t>
            </a:r>
            <a:r>
              <a:rPr lang="ru-RU" sz="900" dirty="0" err="1" smtClean="0">
                <a:latin typeface="+mj-lt"/>
              </a:rPr>
              <a:t>Bionika</a:t>
            </a:r>
            <a:r>
              <a:rPr lang="ru-RU" sz="900" dirty="0" smtClean="0">
                <a:latin typeface="+mj-lt"/>
              </a:rPr>
              <a:t>» применяется для покраски стен, потолков и других поверхностей, в интерьерах, фасадах, помещениях по бетонным, оштукатуренным, гипсокартонным, кирпичным, деревянным и другим поверхностям, а также структурно-волокнистых обоев, виниловых и </a:t>
            </a:r>
            <a:r>
              <a:rPr lang="ru-RU" sz="900" dirty="0" err="1" smtClean="0">
                <a:latin typeface="+mj-lt"/>
              </a:rPr>
              <a:t>стеклообоев</a:t>
            </a:r>
            <a:r>
              <a:rPr lang="ru-RU" sz="900" dirty="0" smtClean="0">
                <a:latin typeface="+mj-lt"/>
              </a:rPr>
              <a:t>. Производитель рекомендует использовать «ЭМАЛЬ </a:t>
            </a:r>
            <a:r>
              <a:rPr lang="ru-RU" sz="900" dirty="0" err="1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</a:t>
            </a:r>
            <a:r>
              <a:rPr lang="ru-RU" sz="900" dirty="0" err="1" smtClean="0">
                <a:latin typeface="+mj-lt"/>
              </a:rPr>
              <a:t>Bionika</a:t>
            </a:r>
            <a:r>
              <a:rPr lang="ru-RU" sz="900" dirty="0" smtClean="0">
                <a:latin typeface="+mj-lt"/>
              </a:rPr>
              <a:t>» в качестве подложки под декоративные покрытия ТМ </a:t>
            </a:r>
            <a:r>
              <a:rPr lang="ru-RU" sz="900" dirty="0" err="1" smtClean="0">
                <a:latin typeface="+mj-lt"/>
              </a:rPr>
              <a:t>Dekorus</a:t>
            </a:r>
            <a:r>
              <a:rPr lang="ru-RU" sz="900" dirty="0" smtClean="0">
                <a:latin typeface="+mj-lt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Эксклюзивность данного покрытия заключается в его антибактериальных и бактерицидных свойствах, благодаря содержанию в нем уникальной </a:t>
            </a:r>
            <a:r>
              <a:rPr lang="ru-RU" sz="900" dirty="0" err="1" smtClean="0">
                <a:latin typeface="+mj-lt"/>
              </a:rPr>
              <a:t>нанокомпозиции</a:t>
            </a:r>
            <a:r>
              <a:rPr lang="ru-RU" sz="900" dirty="0" smtClean="0">
                <a:latin typeface="+mj-lt"/>
              </a:rPr>
              <a:t> серебра и меди. Идеально подходит для применения в помещениях, нуждающихся в постоянной обработке и профилактике, где находится потенциально много бактерий, а быть их в данных помещениях не должно, а именно: в детских, лечебных, помещениях общепита, гостиницах.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Условия при окраске</a:t>
            </a:r>
            <a:r>
              <a:rPr lang="ru-RU" sz="900" dirty="0" smtClean="0">
                <a:latin typeface="+mj-lt"/>
              </a:rPr>
              <a:t>: наносится на сухие и чистые от грязи и пыли стены, если есть неровности, необходимо предварительное грунтование и выравнивание поверхности стен. Наносится на сухие и чистые от грязи и пыли стены. Наносить при температуре +5˚С и выше.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Подготовка поверхности</a:t>
            </a:r>
            <a:r>
              <a:rPr lang="ru-RU" sz="900" dirty="0" smtClean="0">
                <a:latin typeface="+mj-lt"/>
              </a:rPr>
              <a:t>: перед окраской поверхность тщательным образом очистить от пыли, меловой или известковой побелки, непрочно держащихся старых покрытий. Дефекты поверхности выровнять финишной шпатлевкой. 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Расход материала: </a:t>
            </a:r>
            <a:r>
              <a:rPr lang="ru-RU" sz="900" dirty="0" smtClean="0">
                <a:latin typeface="+mj-lt"/>
              </a:rPr>
              <a:t>от 0,3 кг/кв.м.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Особенности</a:t>
            </a:r>
            <a:r>
              <a:rPr lang="ru-RU" sz="900" dirty="0" smtClean="0">
                <a:latin typeface="+mj-lt"/>
              </a:rPr>
              <a:t>: благодаря </a:t>
            </a:r>
            <a:r>
              <a:rPr lang="ru-RU" sz="900" dirty="0" err="1" smtClean="0">
                <a:latin typeface="+mj-lt"/>
              </a:rPr>
              <a:t>супермелкому</a:t>
            </a:r>
            <a:r>
              <a:rPr lang="ru-RU" sz="900" dirty="0" smtClean="0">
                <a:latin typeface="+mj-lt"/>
              </a:rPr>
              <a:t> размеру частиц полимеров, покрытие очень глубоко (до 1см) проникает в основание, обеззараживает его и прилипает к поверхности (адгезия).Для колеровки можно использовать любые универсальные колерованные составы, производитель рекомендует колера производства «</a:t>
            </a:r>
            <a:r>
              <a:rPr lang="ru-RU" sz="900" dirty="0" err="1" smtClean="0">
                <a:latin typeface="+mj-lt"/>
              </a:rPr>
              <a:t>Тиккурила</a:t>
            </a:r>
            <a:r>
              <a:rPr lang="ru-RU" sz="900" dirty="0" smtClean="0">
                <a:latin typeface="+mj-lt"/>
              </a:rPr>
              <a:t>» Финляндия. Количество пигмента не должно превышать 15% от объема колеруемой массы.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Уникальность</a:t>
            </a:r>
            <a:r>
              <a:rPr lang="ru-RU" sz="900" dirty="0" smtClean="0">
                <a:latin typeface="+mj-lt"/>
              </a:rPr>
              <a:t>: материал запатентован, его уникальность заключается в высокой концентрации качественной уникальной </a:t>
            </a:r>
            <a:r>
              <a:rPr lang="ru-RU" sz="900" dirty="0" err="1" smtClean="0">
                <a:latin typeface="+mj-lt"/>
              </a:rPr>
              <a:t>нанокомпозиции</a:t>
            </a:r>
            <a:r>
              <a:rPr lang="ru-RU" sz="900" dirty="0" smtClean="0">
                <a:latin typeface="+mj-lt"/>
              </a:rPr>
              <a:t> серебра и меди, их </a:t>
            </a:r>
            <a:r>
              <a:rPr lang="ru-RU" sz="900" dirty="0" err="1" smtClean="0">
                <a:latin typeface="+mj-lt"/>
              </a:rPr>
              <a:t>био</a:t>
            </a:r>
            <a:r>
              <a:rPr lang="ru-RU" sz="900" dirty="0" smtClean="0">
                <a:latin typeface="+mj-lt"/>
              </a:rPr>
              <a:t>–</a:t>
            </a:r>
            <a:r>
              <a:rPr lang="ru-RU" sz="900" dirty="0" err="1" smtClean="0">
                <a:latin typeface="+mj-lt"/>
              </a:rPr>
              <a:t>эко-составу</a:t>
            </a:r>
            <a:r>
              <a:rPr lang="ru-RU" sz="900" dirty="0" smtClean="0">
                <a:latin typeface="+mj-lt"/>
              </a:rPr>
              <a:t>, а так же в дополнительных свойствах Эмали (адгезия, эффект лотоса, </a:t>
            </a:r>
            <a:r>
              <a:rPr lang="ru-RU" sz="900" dirty="0" err="1" smtClean="0">
                <a:latin typeface="+mj-lt"/>
              </a:rPr>
              <a:t>суперкрепость</a:t>
            </a:r>
            <a:r>
              <a:rPr lang="ru-RU" sz="900" dirty="0" smtClean="0">
                <a:latin typeface="+mj-lt"/>
              </a:rPr>
              <a:t> и </a:t>
            </a:r>
            <a:r>
              <a:rPr lang="ru-RU" sz="900" dirty="0" err="1" smtClean="0">
                <a:latin typeface="+mj-lt"/>
              </a:rPr>
              <a:t>укрывистость</a:t>
            </a:r>
            <a:r>
              <a:rPr lang="ru-RU" sz="900" dirty="0" smtClean="0">
                <a:latin typeface="+mj-lt"/>
              </a:rPr>
              <a:t>). 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Оборудование</a:t>
            </a:r>
            <a:r>
              <a:rPr lang="ru-RU" sz="900" dirty="0" smtClean="0">
                <a:latin typeface="+mj-lt"/>
              </a:rPr>
              <a:t>: кисть, валик, краскопульт и другое уместное для нанесения оборудование.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Рекомендации</a:t>
            </a:r>
            <a:r>
              <a:rPr lang="ru-RU" sz="900" dirty="0" smtClean="0">
                <a:latin typeface="+mj-lt"/>
              </a:rPr>
              <a:t>: «ЭМАЛЬ </a:t>
            </a:r>
            <a:r>
              <a:rPr lang="ru-RU" sz="900" dirty="0" err="1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</a:t>
            </a:r>
            <a:r>
              <a:rPr lang="ru-RU" sz="900" dirty="0" err="1" smtClean="0">
                <a:latin typeface="+mj-lt"/>
              </a:rPr>
              <a:t>Bionika</a:t>
            </a:r>
            <a:r>
              <a:rPr lang="ru-RU" sz="900" dirty="0" smtClean="0">
                <a:latin typeface="+mj-lt"/>
              </a:rPr>
              <a:t>»разводится водой, не более 10 %, срок полного высыхания – до 24 часов.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Для получения более долговечного и прочного покрытия, снижения расхода краски и обеспечения заданного уровня водостойкости покрытия основание рекомендуется </a:t>
            </a:r>
            <a:r>
              <a:rPr lang="ru-RU" sz="900" dirty="0" err="1" smtClean="0">
                <a:latin typeface="+mj-lt"/>
              </a:rPr>
              <a:t>прогрунтовать</a:t>
            </a:r>
            <a:r>
              <a:rPr lang="ru-RU" sz="900" dirty="0" smtClean="0">
                <a:latin typeface="+mj-lt"/>
              </a:rPr>
              <a:t> пропиткой «</a:t>
            </a:r>
            <a:r>
              <a:rPr lang="en-US" sz="900" dirty="0" smtClean="0">
                <a:latin typeface="+mj-lt"/>
              </a:rPr>
              <a:t>Ag </a:t>
            </a:r>
            <a:r>
              <a:rPr lang="ru-RU" sz="900" dirty="0" smtClean="0">
                <a:latin typeface="+mj-lt"/>
              </a:rPr>
              <a:t>ЭКОГРУНТ».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Перед применением краску тщательно перемешать. Наносить краску на подготовленную сухую чистую поверхность кистью, валиком или краскораспылителем в 1-2 слоя.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Внимание</a:t>
            </a:r>
            <a:r>
              <a:rPr lang="ru-RU" sz="900" dirty="0" smtClean="0">
                <a:latin typeface="+mj-lt"/>
              </a:rPr>
              <a:t>: производитель несет ответственность за материал, а не за качество выполнения работ. Для достижения лучшего эффекта рекомендуется использовать продукцию </a:t>
            </a:r>
            <a:r>
              <a:rPr lang="ru-RU" sz="900" dirty="0" err="1" smtClean="0">
                <a:latin typeface="+mj-lt"/>
              </a:rPr>
              <a:t>нанолинейки</a:t>
            </a:r>
            <a:r>
              <a:rPr lang="ru-RU" sz="900" dirty="0" smtClean="0">
                <a:latin typeface="+mj-lt"/>
              </a:rPr>
              <a:t> в комплексе («</a:t>
            </a:r>
            <a:r>
              <a:rPr lang="ru-RU" sz="900" dirty="0" err="1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ЭКОГРУНТ», «</a:t>
            </a:r>
            <a:r>
              <a:rPr lang="ru-RU" sz="900" dirty="0" err="1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ЭКОЩИТ», «ЭМАЛЬ </a:t>
            </a:r>
            <a:r>
              <a:rPr lang="ru-RU" sz="900" dirty="0" err="1" smtClean="0">
                <a:latin typeface="+mj-lt"/>
              </a:rPr>
              <a:t>AgBionika</a:t>
            </a:r>
            <a:r>
              <a:rPr lang="ru-RU" sz="900" dirty="0" smtClean="0">
                <a:latin typeface="+mj-lt"/>
              </a:rPr>
              <a:t>»).По технологии, любое минеральное (колерованное или нет) покрытие, при нанесении на большие объемы должна проходить процесс </a:t>
            </a:r>
            <a:r>
              <a:rPr lang="ru-RU" sz="900" dirty="0" err="1" smtClean="0">
                <a:latin typeface="+mj-lt"/>
              </a:rPr>
              <a:t>эгализации</a:t>
            </a:r>
            <a:r>
              <a:rPr lang="ru-RU" sz="900" dirty="0" smtClean="0">
                <a:latin typeface="+mj-lt"/>
              </a:rPr>
              <a:t>*.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*</a:t>
            </a:r>
            <a:r>
              <a:rPr lang="ru-RU" sz="900" b="1" dirty="0" err="1" smtClean="0">
                <a:latin typeface="+mj-lt"/>
              </a:rPr>
              <a:t>Эгализация</a:t>
            </a:r>
            <a:r>
              <a:rPr lang="ru-RU" sz="900" b="1" dirty="0" smtClean="0">
                <a:latin typeface="+mj-lt"/>
              </a:rPr>
              <a:t> </a:t>
            </a:r>
            <a:r>
              <a:rPr lang="ru-RU" sz="900" dirty="0" smtClean="0">
                <a:latin typeface="+mj-lt"/>
              </a:rPr>
              <a:t>(франц. </a:t>
            </a:r>
            <a:r>
              <a:rPr lang="ru-RU" sz="900" dirty="0" err="1" smtClean="0">
                <a:latin typeface="+mj-lt"/>
              </a:rPr>
              <a:t>egalisation</a:t>
            </a:r>
            <a:r>
              <a:rPr lang="ru-RU" sz="900" dirty="0" smtClean="0">
                <a:latin typeface="+mj-lt"/>
              </a:rPr>
              <a:t> — выравнивание), технологическая операция, целью которой является получение однородной по составу партии.</a:t>
            </a:r>
            <a:endParaRPr lang="ru-RU" sz="900" dirty="0">
              <a:latin typeface="+mj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26926" y="359909"/>
            <a:ext cx="11150600" cy="62731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atin typeface="+mj-lt"/>
                <a:ea typeface="+mj-ea"/>
                <a:cs typeface="+mj-cs"/>
              </a:rPr>
              <a:t>Продукты </a:t>
            </a:r>
            <a:r>
              <a:rPr lang="ru-RU" sz="2400" b="1" cap="all" dirty="0" err="1" smtClean="0">
                <a:latin typeface="+mj-lt"/>
                <a:ea typeface="+mj-ea"/>
                <a:cs typeface="+mj-cs"/>
              </a:rPr>
              <a:t>нанолинейки</a:t>
            </a:r>
            <a:r>
              <a:rPr lang="ru-RU" sz="2400" b="1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dekorus</a:t>
            </a:r>
            <a:r>
              <a:rPr lang="ru-RU" sz="2400" b="1" cap="all" dirty="0" smtClean="0">
                <a:latin typeface="+mj-lt"/>
                <a:ea typeface="+mj-ea"/>
                <a:cs typeface="+mj-cs"/>
              </a:rPr>
              <a:t>™</a:t>
            </a:r>
            <a:endParaRPr lang="ru-RU" sz="24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43873" y="922491"/>
            <a:ext cx="9994126" cy="2876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ru-RU" b="1" cap="all" dirty="0" smtClean="0">
                <a:solidFill>
                  <a:schemeClr val="accent1"/>
                </a:solidFill>
                <a:latin typeface="+mj-lt"/>
              </a:rPr>
              <a:t>ЭМАЛЬ </a:t>
            </a:r>
            <a:r>
              <a:rPr lang="en-US" b="1" cap="all" dirty="0" err="1" smtClean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b="1" dirty="0" err="1" smtClean="0">
                <a:solidFill>
                  <a:schemeClr val="accent1"/>
                </a:solidFill>
                <a:latin typeface="+mj-lt"/>
              </a:rPr>
              <a:t>g</a:t>
            </a:r>
            <a:r>
              <a:rPr lang="en-US" b="1" cap="all" dirty="0" err="1" smtClean="0">
                <a:solidFill>
                  <a:schemeClr val="accent1"/>
                </a:solidFill>
                <a:latin typeface="+mj-lt"/>
              </a:rPr>
              <a:t>Bionika</a:t>
            </a:r>
            <a:r>
              <a:rPr lang="ru-RU" b="1" cap="all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b="1" cap="all" dirty="0" smtClean="0">
                <a:solidFill>
                  <a:schemeClr val="accent1"/>
                </a:solidFill>
                <a:latin typeface="+mj-lt"/>
              </a:rPr>
              <a:t>– антибактериальная Водно-дисперсионная акриловая краска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" r="131"/>
          <a:stretch>
            <a:fillRect/>
          </a:stretch>
        </p:blipFill>
        <p:spPr>
          <a:xfrm>
            <a:off x="11252445" y="906030"/>
            <a:ext cx="406156" cy="32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Содержание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59" y="1492624"/>
            <a:ext cx="11106193" cy="4684339"/>
          </a:xfrm>
        </p:spPr>
        <p:txBody>
          <a:bodyPr numCol="2" rtlCol="0"/>
          <a:lstStyle/>
          <a:p>
            <a:pPr marL="0" indent="0" defTabSz="808038">
              <a:buNone/>
            </a:pPr>
            <a:r>
              <a:rPr lang="ru-RU" sz="1800" dirty="0">
                <a:latin typeface="+mj-lt"/>
                <a:hlinkClick r:id="rId3" action="ppaction://hlinksldjump"/>
              </a:rPr>
              <a:t>Суть </a:t>
            </a:r>
            <a:r>
              <a:rPr lang="ru-RU" sz="1800" dirty="0" err="1">
                <a:latin typeface="+mj-lt"/>
                <a:hlinkClick r:id="rId3" action="ppaction://hlinksldjump"/>
              </a:rPr>
              <a:t>нанолинейки</a:t>
            </a:r>
            <a:r>
              <a:rPr lang="ru-RU" sz="1800" dirty="0" smtClean="0">
                <a:latin typeface="+mj-lt"/>
                <a:hlinkClick r:id="rId3" action="ppaction://hlinksldjump"/>
              </a:rPr>
              <a:t> </a:t>
            </a:r>
            <a:r>
              <a:rPr lang="en-US" sz="1800" b="1" dirty="0" err="1" smtClean="0">
                <a:latin typeface="+mj-lt"/>
                <a:hlinkClick r:id="rId3" action="ppaction://hlinksldjump"/>
              </a:rPr>
              <a:t>AgBionika</a:t>
            </a:r>
            <a:r>
              <a:rPr lang="en-US" sz="1800" dirty="0" smtClean="0">
                <a:latin typeface="+mj-lt"/>
                <a:hlinkClick r:id="rId3" action="ppaction://hlinksldjump"/>
              </a:rPr>
              <a:t> </a:t>
            </a:r>
            <a:r>
              <a:rPr lang="en-US" sz="1800" b="1" dirty="0" err="1" smtClean="0">
                <a:latin typeface="+mj-lt"/>
                <a:hlinkClick r:id="rId3" action="ppaction://hlinksldjump"/>
              </a:rPr>
              <a:t>dekorus</a:t>
            </a:r>
            <a:r>
              <a:rPr lang="ru-RU" sz="1800" b="1" dirty="0" smtClean="0">
                <a:latin typeface="+mj-lt"/>
                <a:hlinkClick r:id="rId3" action="ppaction://hlinksldjump"/>
              </a:rPr>
              <a:t>™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hlinkClick r:id="rId3" action="ppaction://hlinksldjump"/>
              </a:rPr>
              <a:t>                                </a:t>
            </a:r>
            <a:r>
              <a:rPr lang="en-US" sz="1800" dirty="0" smtClean="0">
                <a:latin typeface="+mj-lt"/>
                <a:hlinkClick r:id="rId3" action="ppaction://hlinksldjump"/>
              </a:rPr>
              <a:t>4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  <a:hlinkClick r:id="rId4" action="ppaction://hlinksldjump"/>
              </a:rPr>
              <a:t>Какие клиентские группы мы можем </a:t>
            </a:r>
            <a:r>
              <a:rPr lang="ru-RU" sz="1800" dirty="0" smtClean="0">
                <a:latin typeface="+mj-lt"/>
                <a:hlinkClick r:id="rId4" action="ppaction://hlinksldjump"/>
              </a:rPr>
              <a:t>охватить</a:t>
            </a:r>
            <a:r>
              <a:rPr lang="en-US" sz="1800" dirty="0" smtClean="0">
                <a:latin typeface="+mj-lt"/>
                <a:hlinkClick r:id="rId4" action="ppaction://hlinksldjump"/>
              </a:rPr>
              <a:t>                  5</a:t>
            </a:r>
            <a:r>
              <a:rPr lang="ru-RU" sz="1800" dirty="0" smtClean="0">
                <a:latin typeface="+mj-lt"/>
              </a:rPr>
              <a:t> 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  <a:hlinkClick r:id="rId5" action="ppaction://hlinksldjump"/>
              </a:rPr>
              <a:t>Продукты </a:t>
            </a:r>
            <a:r>
              <a:rPr lang="ru-RU" sz="1800" dirty="0" err="1">
                <a:latin typeface="+mj-lt"/>
                <a:hlinkClick r:id="rId5" action="ppaction://hlinksldjump"/>
              </a:rPr>
              <a:t>нанолинейки</a:t>
            </a:r>
            <a:r>
              <a:rPr lang="ru-RU" sz="1800" dirty="0">
                <a:latin typeface="+mj-lt"/>
                <a:hlinkClick r:id="rId5" action="ppaction://hlinksldjump"/>
              </a:rPr>
              <a:t> </a:t>
            </a:r>
            <a:r>
              <a:rPr lang="en-US" sz="1800" b="1" dirty="0" err="1" smtClean="0">
                <a:latin typeface="+mj-lt"/>
                <a:hlinkClick r:id="rId5" action="ppaction://hlinksldjump"/>
              </a:rPr>
              <a:t>AgBionika</a:t>
            </a:r>
            <a:r>
              <a:rPr lang="en-US" sz="1800" b="1" dirty="0" smtClean="0">
                <a:latin typeface="+mj-lt"/>
                <a:hlinkClick r:id="rId5" action="ppaction://hlinksldjump"/>
              </a:rPr>
              <a:t> </a:t>
            </a:r>
            <a:r>
              <a:rPr lang="en-US" sz="1800" b="1" dirty="0" err="1" smtClean="0">
                <a:latin typeface="+mj-lt"/>
                <a:hlinkClick r:id="rId5" action="ppaction://hlinksldjump"/>
              </a:rPr>
              <a:t>dekorus</a:t>
            </a:r>
            <a:r>
              <a:rPr lang="ru-RU" sz="1800" b="1" dirty="0" smtClean="0">
                <a:latin typeface="+mj-lt"/>
                <a:hlinkClick r:id="rId5" action="ppaction://hlinksldjump"/>
              </a:rPr>
              <a:t>™ </a:t>
            </a:r>
            <a:r>
              <a:rPr lang="en-US" sz="1800" dirty="0" smtClean="0">
                <a:latin typeface="+mj-lt"/>
                <a:hlinkClick r:id="rId5" action="ppaction://hlinksldjump"/>
              </a:rPr>
              <a:t>                    7</a:t>
            </a:r>
            <a:r>
              <a:rPr lang="ru-RU" sz="1800" dirty="0" smtClean="0">
                <a:latin typeface="+mj-lt"/>
              </a:rPr>
              <a:t> 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latin typeface="+mj-lt"/>
                <a:hlinkClick r:id="rId6" action="ppaction://hlinksldjump"/>
              </a:rPr>
              <a:t>Что </a:t>
            </a:r>
            <a:r>
              <a:rPr lang="ru-RU" sz="1800" dirty="0">
                <a:latin typeface="+mj-lt"/>
                <a:hlinkClick r:id="rId6" action="ppaction://hlinksldjump"/>
              </a:rPr>
              <a:t>такое </a:t>
            </a:r>
            <a:r>
              <a:rPr lang="ru-RU" sz="1800" dirty="0" err="1">
                <a:latin typeface="+mj-lt"/>
                <a:hlinkClick r:id="rId6" action="ppaction://hlinksldjump"/>
              </a:rPr>
              <a:t>наносеребро</a:t>
            </a:r>
            <a:r>
              <a:rPr lang="ru-RU" sz="1800" dirty="0">
                <a:latin typeface="+mj-lt"/>
                <a:hlinkClick r:id="rId6" action="ppaction://hlinksldjump"/>
              </a:rPr>
              <a:t> и </a:t>
            </a:r>
            <a:r>
              <a:rPr lang="ru-RU" sz="1800" dirty="0" err="1" smtClean="0">
                <a:latin typeface="+mj-lt"/>
                <a:hlinkClick r:id="rId6" action="ppaction://hlinksldjump"/>
              </a:rPr>
              <a:t>наномедь</a:t>
            </a:r>
            <a:r>
              <a:rPr lang="en-US" sz="1800" dirty="0" smtClean="0">
                <a:latin typeface="+mj-lt"/>
                <a:hlinkClick r:id="rId6" action="ppaction://hlinksldjump"/>
              </a:rPr>
              <a:t>                                       10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latin typeface="+mj-lt"/>
                <a:hlinkClick r:id="rId7" action="ppaction://hlinksldjump"/>
              </a:rPr>
              <a:t>Как </a:t>
            </a:r>
            <a:r>
              <a:rPr lang="ru-RU" sz="1800" dirty="0">
                <a:latin typeface="+mj-lt"/>
                <a:hlinkClick r:id="rId7" action="ppaction://hlinksldjump"/>
              </a:rPr>
              <a:t>работают </a:t>
            </a:r>
            <a:r>
              <a:rPr lang="ru-RU" sz="1800" dirty="0" err="1" smtClean="0">
                <a:latin typeface="+mj-lt"/>
                <a:hlinkClick r:id="rId7" action="ppaction://hlinksldjump"/>
              </a:rPr>
              <a:t>нанометаллы</a:t>
            </a:r>
            <a:r>
              <a:rPr lang="en-US" sz="1800" dirty="0" smtClean="0">
                <a:latin typeface="+mj-lt"/>
                <a:hlinkClick r:id="rId7" action="ppaction://hlinksldjump"/>
              </a:rPr>
              <a:t>                                                       12  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 smtClean="0">
                <a:latin typeface="+mj-lt"/>
                <a:hlinkClick r:id="rId8" action="ppaction://hlinksldjump"/>
              </a:rPr>
              <a:t>Научные </a:t>
            </a:r>
            <a:r>
              <a:rPr lang="ru-RU" sz="1800" dirty="0" smtClean="0">
                <a:latin typeface="+mj-lt"/>
                <a:hlinkClick r:id="rId8" action="ppaction://hlinksldjump"/>
              </a:rPr>
              <a:t>материалы</a:t>
            </a:r>
            <a:r>
              <a:rPr lang="en-US" sz="1800" dirty="0" smtClean="0">
                <a:latin typeface="+mj-lt"/>
                <a:hlinkClick r:id="rId8" action="ppaction://hlinksldjump"/>
              </a:rPr>
              <a:t> </a:t>
            </a:r>
            <a:r>
              <a:rPr lang="ru-RU" sz="1800" dirty="0" smtClean="0">
                <a:latin typeface="+mj-lt"/>
                <a:hlinkClick r:id="rId8" action="ppaction://hlinksldjump"/>
              </a:rPr>
              <a:t>и исследования                           </a:t>
            </a:r>
            <a:r>
              <a:rPr lang="en-US" sz="1800" dirty="0" smtClean="0">
                <a:latin typeface="+mj-lt"/>
                <a:hlinkClick r:id="rId8" action="ppaction://hlinksldjump"/>
              </a:rPr>
              <a:t>   </a:t>
            </a:r>
            <a:r>
              <a:rPr lang="ru-RU" sz="1800" dirty="0" smtClean="0">
                <a:latin typeface="+mj-lt"/>
                <a:hlinkClick r:id="rId8" action="ppaction://hlinksldjump"/>
              </a:rPr>
              <a:t>      14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  <a:hlinkClick r:id="rId9" action="ppaction://hlinksldjump"/>
              </a:rPr>
              <a:t>Подтвержденные применения в других </a:t>
            </a:r>
            <a:r>
              <a:rPr lang="ru-RU" sz="1800" dirty="0" smtClean="0">
                <a:latin typeface="+mj-lt"/>
                <a:hlinkClick r:id="rId9" action="ppaction://hlinksldjump"/>
              </a:rPr>
              <a:t>областях          20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  <a:hlinkClick r:id="rId10" action="ppaction://hlinksldjump"/>
              </a:rPr>
              <a:t>Как </a:t>
            </a:r>
            <a:r>
              <a:rPr lang="ru-RU" sz="1800" dirty="0" err="1" smtClean="0">
                <a:latin typeface="+mj-lt"/>
                <a:hlinkClick r:id="rId10" action="ppaction://hlinksldjump"/>
              </a:rPr>
              <a:t>наносеребро</a:t>
            </a:r>
            <a:r>
              <a:rPr lang="ru-RU" sz="1800" dirty="0" smtClean="0">
                <a:latin typeface="+mj-lt"/>
                <a:hlinkClick r:id="rId10" action="ppaction://hlinksldjump"/>
              </a:rPr>
              <a:t> и </a:t>
            </a:r>
            <a:r>
              <a:rPr lang="ru-RU" sz="1800" dirty="0" err="1" smtClean="0">
                <a:latin typeface="+mj-lt"/>
                <a:hlinkClick r:id="rId10" action="ppaction://hlinksldjump"/>
              </a:rPr>
              <a:t>наномедь</a:t>
            </a:r>
            <a:r>
              <a:rPr lang="ru-RU" sz="1800" dirty="0" smtClean="0">
                <a:latin typeface="+mj-lt"/>
                <a:hlinkClick r:id="rId10" action="ppaction://hlinksldjump"/>
              </a:rPr>
              <a:t> работают </a:t>
            </a:r>
            <a:r>
              <a:rPr lang="ru-RU" sz="1800" dirty="0">
                <a:latin typeface="+mj-lt"/>
                <a:hlinkClick r:id="rId10" action="ppaction://hlinksldjump"/>
              </a:rPr>
              <a:t>в покрытиях </a:t>
            </a:r>
            <a:r>
              <a:rPr lang="en-US" sz="1800" b="1" dirty="0" err="1" smtClean="0">
                <a:latin typeface="+mj-lt"/>
                <a:hlinkClick r:id="rId10" action="ppaction://hlinksldjump"/>
              </a:rPr>
              <a:t>dekorus</a:t>
            </a:r>
            <a:r>
              <a:rPr lang="ru-RU" sz="1800" b="1" dirty="0" smtClean="0">
                <a:latin typeface="+mj-lt"/>
                <a:hlinkClick r:id="rId10" action="ppaction://hlinksldjump"/>
              </a:rPr>
              <a:t>™</a:t>
            </a:r>
            <a:r>
              <a:rPr lang="ru-RU" sz="1800" dirty="0" smtClean="0">
                <a:latin typeface="+mj-lt"/>
                <a:hlinkClick r:id="rId10" action="ppaction://hlinksldjump"/>
              </a:rPr>
              <a:t>                                                                               </a:t>
            </a:r>
            <a:r>
              <a:rPr lang="en-US" sz="1800" dirty="0" smtClean="0">
                <a:latin typeface="+mj-lt"/>
                <a:hlinkClick r:id="rId10" action="ppaction://hlinksldjump"/>
              </a:rPr>
              <a:t>          </a:t>
            </a:r>
            <a:r>
              <a:rPr lang="ru-RU" sz="1800" dirty="0" smtClean="0">
                <a:latin typeface="+mj-lt"/>
                <a:hlinkClick r:id="rId10" action="ppaction://hlinksldjump"/>
              </a:rPr>
              <a:t>     27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>
                <a:latin typeface="+mj-lt"/>
                <a:hlinkClick r:id="rId10" action="ppaction://hlinksldjump"/>
              </a:rPr>
              <a:t>Мы постоянно совершенствуем </a:t>
            </a:r>
            <a:r>
              <a:rPr lang="ru-RU" sz="1800" dirty="0" smtClean="0">
                <a:latin typeface="+mj-lt"/>
                <a:hlinkClick r:id="rId10" action="ppaction://hlinksldjump"/>
              </a:rPr>
              <a:t>разработки                   </a:t>
            </a:r>
            <a:r>
              <a:rPr lang="en-US" sz="1800" dirty="0" smtClean="0">
                <a:latin typeface="+mj-lt"/>
                <a:hlinkClick r:id="rId10" action="ppaction://hlinksldjump"/>
              </a:rPr>
              <a:t>  </a:t>
            </a:r>
            <a:r>
              <a:rPr lang="ru-RU" sz="1800" dirty="0" smtClean="0">
                <a:latin typeface="+mj-lt"/>
                <a:hlinkClick r:id="rId10" action="ppaction://hlinksldjump"/>
              </a:rPr>
              <a:t> 27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r>
              <a:rPr lang="ru-RU" sz="1800" dirty="0" err="1">
                <a:latin typeface="+mj-lt"/>
              </a:rPr>
              <a:t>Наносеребро</a:t>
            </a:r>
            <a:r>
              <a:rPr lang="ru-RU" sz="1800" dirty="0">
                <a:latin typeface="+mj-lt"/>
              </a:rPr>
              <a:t> во всех продуктах </a:t>
            </a:r>
            <a:r>
              <a:rPr lang="en-US" sz="1800" b="1" dirty="0" err="1" smtClean="0">
                <a:latin typeface="+mj-lt"/>
              </a:rPr>
              <a:t>dekorus</a:t>
            </a:r>
            <a:r>
              <a:rPr lang="ru-RU" sz="1800" b="1" dirty="0" smtClean="0">
                <a:latin typeface="+mj-lt"/>
              </a:rPr>
              <a:t>™</a:t>
            </a:r>
            <a:r>
              <a:rPr lang="ru-RU" sz="1800" dirty="0" smtClean="0">
                <a:latin typeface="+mj-lt"/>
              </a:rPr>
              <a:t>...</a:t>
            </a:r>
          </a:p>
          <a:p>
            <a:pPr marL="0" indent="0">
              <a:buNone/>
            </a:pPr>
            <a:r>
              <a:rPr lang="ru-RU" sz="1800" dirty="0">
                <a:latin typeface="+mj-lt"/>
                <a:hlinkClick r:id="rId11" action="ppaction://hlinksldjump"/>
              </a:rPr>
              <a:t>Что входит в состав </a:t>
            </a:r>
            <a:r>
              <a:rPr lang="ru-RU" sz="1800" dirty="0" err="1">
                <a:latin typeface="+mj-lt"/>
                <a:hlinkClick r:id="rId11" action="ppaction://hlinksldjump"/>
              </a:rPr>
              <a:t>нанолинейки</a:t>
            </a:r>
            <a:r>
              <a:rPr lang="ru-RU" sz="1800" dirty="0">
                <a:latin typeface="+mj-lt"/>
                <a:hlinkClick r:id="rId11" action="ppaction://hlinksldjump"/>
              </a:rPr>
              <a:t> </a:t>
            </a:r>
            <a:r>
              <a:rPr lang="en-US" sz="1800" b="1" dirty="0" err="1" smtClean="0">
                <a:latin typeface="+mj-lt"/>
                <a:hlinkClick r:id="rId11" action="ppaction://hlinksldjump"/>
              </a:rPr>
              <a:t>AgBionika</a:t>
            </a:r>
            <a:r>
              <a:rPr lang="en-US" sz="1800" b="1" dirty="0" smtClean="0">
                <a:latin typeface="+mj-lt"/>
                <a:hlinkClick r:id="rId11" action="ppaction://hlinksldjump"/>
              </a:rPr>
              <a:t> </a:t>
            </a:r>
            <a:r>
              <a:rPr lang="en-US" sz="1800" b="1" dirty="0" err="1" smtClean="0">
                <a:latin typeface="+mj-lt"/>
                <a:hlinkClick r:id="rId11" action="ppaction://hlinksldjump"/>
              </a:rPr>
              <a:t>dekorus</a:t>
            </a:r>
            <a:r>
              <a:rPr lang="ru-RU" sz="1800" b="1" dirty="0" smtClean="0">
                <a:latin typeface="+mj-lt"/>
                <a:hlinkClick r:id="rId11" action="ppaction://hlinksldjump"/>
              </a:rPr>
              <a:t>™</a:t>
            </a:r>
            <a:r>
              <a:rPr lang="en-US" sz="1800" b="1" dirty="0" smtClean="0">
                <a:latin typeface="+mj-lt"/>
                <a:hlinkClick r:id="rId11" action="ppaction://hlinksldjump"/>
              </a:rPr>
              <a:t>                                         </a:t>
            </a:r>
            <a:r>
              <a:rPr lang="en-US" sz="1800" dirty="0" smtClean="0">
                <a:latin typeface="+mj-lt"/>
                <a:hlinkClick r:id="rId11" action="ppaction://hlinksldjump"/>
              </a:rPr>
              <a:t>28</a:t>
            </a:r>
            <a:r>
              <a:rPr lang="ru-RU" sz="1800" dirty="0" smtClean="0">
                <a:latin typeface="+mj-lt"/>
              </a:rPr>
              <a:t>                   </a:t>
            </a:r>
          </a:p>
          <a:p>
            <a:pPr marL="177800" indent="-177800">
              <a:buNone/>
            </a:pPr>
            <a:r>
              <a:rPr lang="en-US" sz="1800" dirty="0" smtClean="0">
                <a:latin typeface="+mj-lt"/>
              </a:rPr>
              <a:t>	</a:t>
            </a:r>
            <a:r>
              <a:rPr lang="ru-RU" sz="1800" dirty="0" smtClean="0">
                <a:latin typeface="+mj-lt"/>
              </a:rPr>
              <a:t>Какой </a:t>
            </a:r>
            <a:r>
              <a:rPr lang="ru-RU" sz="1800" dirty="0">
                <a:latin typeface="+mj-lt"/>
              </a:rPr>
              <a:t>клиентской группе какой продукт </a:t>
            </a:r>
            <a:r>
              <a:rPr lang="ru-RU" sz="1800" dirty="0" smtClean="0">
                <a:latin typeface="+mj-lt"/>
              </a:rPr>
              <a:t>предложить…</a:t>
            </a:r>
            <a:endParaRPr lang="ru-RU" sz="1800" dirty="0" smtClean="0">
              <a:latin typeface="+mj-lt"/>
            </a:endParaRPr>
          </a:p>
          <a:p>
            <a:pPr marL="177800" indent="-177800">
              <a:buNone/>
            </a:pPr>
            <a:r>
              <a:rPr lang="ru-RU" sz="1800" dirty="0" smtClean="0">
                <a:latin typeface="+mj-lt"/>
              </a:rPr>
              <a:t>	</a:t>
            </a:r>
            <a:r>
              <a:rPr lang="ru-RU" sz="1800" dirty="0" smtClean="0">
                <a:latin typeface="+mj-lt"/>
                <a:hlinkClick r:id="rId12" action="ppaction://hlinksldjump"/>
              </a:rPr>
              <a:t>Маркетинговые материалы</a:t>
            </a:r>
            <a:r>
              <a:rPr lang="en-US" sz="1800" dirty="0" smtClean="0">
                <a:latin typeface="+mj-lt"/>
                <a:hlinkClick r:id="rId12" action="ppaction://hlinksldjump"/>
              </a:rPr>
              <a:t>                                                    32</a:t>
            </a:r>
            <a:r>
              <a:rPr lang="en-US" sz="1800" dirty="0" smtClean="0">
                <a:latin typeface="+mj-lt"/>
              </a:rPr>
              <a:t>  </a:t>
            </a:r>
            <a:endParaRPr lang="ru-RU" sz="1800" dirty="0" smtClean="0">
              <a:latin typeface="+mj-lt"/>
            </a:endParaRPr>
          </a:p>
          <a:p>
            <a:pPr marL="177800" indent="-177800">
              <a:buNone/>
            </a:pPr>
            <a:r>
              <a:rPr lang="ru-RU" sz="1800" dirty="0" smtClean="0">
                <a:latin typeface="+mj-lt"/>
              </a:rPr>
              <a:t>	В </a:t>
            </a:r>
            <a:r>
              <a:rPr lang="ru-RU" sz="1800" dirty="0">
                <a:latin typeface="+mj-lt"/>
              </a:rPr>
              <a:t>помощь </a:t>
            </a:r>
            <a:r>
              <a:rPr lang="ru-RU" sz="1800" dirty="0" smtClean="0">
                <a:latin typeface="+mj-lt"/>
              </a:rPr>
              <a:t>менеджеру-консультанту…</a:t>
            </a:r>
            <a:endParaRPr lang="ru-RU" sz="1800" dirty="0" smtClean="0">
              <a:latin typeface="+mj-lt"/>
            </a:endParaRPr>
          </a:p>
          <a:p>
            <a:pPr marL="177800" indent="-177800">
              <a:buNone/>
            </a:pPr>
            <a:r>
              <a:rPr lang="ru-RU" sz="1800" dirty="0" smtClean="0">
                <a:latin typeface="+mj-lt"/>
              </a:rPr>
              <a:t>	</a:t>
            </a:r>
            <a:r>
              <a:rPr lang="ru-RU" sz="1800" dirty="0" smtClean="0">
                <a:latin typeface="+mj-lt"/>
                <a:hlinkClick r:id="rId13" action="ppaction://hlinksldjump"/>
              </a:rPr>
              <a:t>КИМ </a:t>
            </a:r>
            <a:r>
              <a:rPr lang="ru-RU" sz="1800" dirty="0">
                <a:latin typeface="+mj-lt"/>
                <a:hlinkClick r:id="rId13" action="ppaction://hlinksldjump"/>
              </a:rPr>
              <a:t>(контрольно измерительные материалы) для проверки уровня знаний </a:t>
            </a:r>
            <a:r>
              <a:rPr lang="ru-RU" sz="1800" dirty="0" smtClean="0">
                <a:latin typeface="+mj-lt"/>
                <a:hlinkClick r:id="rId13" action="ppaction://hlinksldjump"/>
              </a:rPr>
              <a:t>менеджера-консультанта</a:t>
            </a:r>
            <a:r>
              <a:rPr lang="en-US" sz="1800" dirty="0" smtClean="0">
                <a:latin typeface="+mj-lt"/>
                <a:hlinkClick r:id="rId13" action="ppaction://hlinksldjump"/>
              </a:rPr>
              <a:t>   33</a:t>
            </a:r>
            <a:endParaRPr lang="ru-RU" sz="1800" dirty="0" smtClean="0">
              <a:latin typeface="+mj-lt"/>
            </a:endParaRPr>
          </a:p>
          <a:p>
            <a:pPr marL="177800" indent="-177800">
              <a:buNone/>
            </a:pPr>
            <a:r>
              <a:rPr lang="ru-RU" sz="1800" dirty="0" smtClean="0">
                <a:latin typeface="+mj-lt"/>
              </a:rPr>
              <a:t>	</a:t>
            </a:r>
            <a:r>
              <a:rPr lang="ru-RU" sz="1800" dirty="0" smtClean="0">
                <a:latin typeface="+mj-lt"/>
                <a:hlinkClick r:id="rId14" action="ppaction://hlinksldjump"/>
              </a:rPr>
              <a:t>Список </a:t>
            </a:r>
            <a:r>
              <a:rPr lang="ru-RU" sz="1800" dirty="0" smtClean="0">
                <a:latin typeface="+mj-lt"/>
                <a:hlinkClick r:id="rId14" action="ppaction://hlinksldjump"/>
              </a:rPr>
              <a:t>использованных </a:t>
            </a:r>
            <a:r>
              <a:rPr lang="ru-RU" sz="1800" dirty="0" smtClean="0">
                <a:latin typeface="+mj-lt"/>
                <a:hlinkClick r:id="rId14" action="ppaction://hlinksldjump"/>
              </a:rPr>
              <a:t>материалов</a:t>
            </a:r>
            <a:r>
              <a:rPr lang="en-US" sz="1800" dirty="0" smtClean="0">
                <a:latin typeface="+mj-lt"/>
                <a:hlinkClick r:id="rId14" action="ppaction://hlinksldjump"/>
              </a:rPr>
              <a:t>                                 34</a:t>
            </a:r>
            <a:endParaRPr lang="ru-RU" sz="1800" dirty="0" smtClean="0">
              <a:latin typeface="+mj-lt"/>
            </a:endParaRPr>
          </a:p>
          <a:p>
            <a:pPr marL="0" indent="0">
              <a:buNone/>
            </a:pPr>
            <a:endParaRPr lang="ru-RU" sz="1800" dirty="0">
              <a:latin typeface="+mj-lt"/>
            </a:endParaRPr>
          </a:p>
          <a:p>
            <a:pPr marL="0" indent="0" rtl="0">
              <a:buNone/>
            </a:pP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49275" y="1448474"/>
            <a:ext cx="11127531" cy="50170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Описание</a:t>
            </a:r>
            <a:r>
              <a:rPr lang="ru-RU" sz="900" dirty="0" smtClean="0">
                <a:latin typeface="+mj-lt"/>
              </a:rPr>
              <a:t>: лак/воск с уникальной </a:t>
            </a:r>
            <a:r>
              <a:rPr lang="ru-RU" sz="900" dirty="0" err="1" smtClean="0">
                <a:latin typeface="+mj-lt"/>
              </a:rPr>
              <a:t>нанокомпозицией</a:t>
            </a:r>
            <a:r>
              <a:rPr lang="ru-RU" sz="900" dirty="0" smtClean="0">
                <a:latin typeface="+mj-lt"/>
              </a:rPr>
              <a:t> серебра и меди обладает высоким уровнем адгезии, повышенной крепостью, </a:t>
            </a:r>
            <a:r>
              <a:rPr lang="ru-RU" sz="900" dirty="0" err="1" smtClean="0">
                <a:latin typeface="+mj-lt"/>
              </a:rPr>
              <a:t>самоочисткой</a:t>
            </a:r>
            <a:r>
              <a:rPr lang="ru-RU" sz="900" dirty="0" smtClean="0">
                <a:latin typeface="+mj-lt"/>
              </a:rPr>
              <a:t> (эффект лотоса) и антисептическим эффектом. Применяется как защитный, тонирующий, укрепляющий и финишный слой для стен, потолков как внутренних, так и фасадных промышленных и жилых помещений. Наличие уникальной </a:t>
            </a:r>
            <a:r>
              <a:rPr lang="ru-RU" sz="900" dirty="0" err="1" smtClean="0">
                <a:latin typeface="+mj-lt"/>
              </a:rPr>
              <a:t>нанокомпозиции</a:t>
            </a:r>
            <a:r>
              <a:rPr lang="ru-RU" sz="900" dirty="0" smtClean="0">
                <a:latin typeface="+mj-lt"/>
              </a:rPr>
              <a:t> серебра и меди позволяет покрытию препятствовать появлению грибка, плесени, а так же бактерий. Лак/воск образует матовое, светостойкое, износостойкое паропроницаемое («дышащее») покрытие, устойчивое к влажной уборке.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При обработке лаком/воском «</a:t>
            </a:r>
            <a:r>
              <a:rPr lang="en-US" sz="900" dirty="0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ЭКОЩИТ» старых, затхлых поверхностей, через некоторое время исчезает запах и останавливается процесс гниения. Лак/воск предотвращает (убивает) бактерии, плесень, микроорганизмы, мох, а так же успешно борется с любыми вирусами, включая такие как кишечная палочка, синегнойная палочка, пневмония, с которыми не борются другие антисептики. «</a:t>
            </a:r>
            <a:r>
              <a:rPr lang="en-US" sz="900" dirty="0" smtClean="0">
                <a:latin typeface="+mj-lt"/>
              </a:rPr>
              <a:t>Ag </a:t>
            </a:r>
            <a:r>
              <a:rPr lang="ru-RU" sz="900" dirty="0" smtClean="0">
                <a:latin typeface="+mj-lt"/>
              </a:rPr>
              <a:t>ЭКОЩИТ» обеззараживает поверхность, создает защитное лакокрасочное покрытие полностью невосприимчивое к бактериям, а так же обеззараживает воздух и другие вещества и объекты, плотно соприкасающиеся с поверхностью.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Состав</a:t>
            </a:r>
            <a:r>
              <a:rPr lang="ru-RU" sz="900" dirty="0" smtClean="0">
                <a:latin typeface="+mj-lt"/>
              </a:rPr>
              <a:t>: модифицирующие добавки, вода, </a:t>
            </a:r>
            <a:r>
              <a:rPr lang="ru-RU" sz="900" dirty="0" err="1" smtClean="0">
                <a:latin typeface="+mj-lt"/>
              </a:rPr>
              <a:t>силиконизированные</a:t>
            </a:r>
            <a:r>
              <a:rPr lang="ru-RU" sz="900" dirty="0" smtClean="0">
                <a:latin typeface="+mj-lt"/>
              </a:rPr>
              <a:t> акриловые полимеры с уникальной </a:t>
            </a:r>
            <a:r>
              <a:rPr lang="ru-RU" sz="900" dirty="0" err="1" smtClean="0">
                <a:latin typeface="+mj-lt"/>
              </a:rPr>
              <a:t>нанокомпозицией</a:t>
            </a:r>
            <a:r>
              <a:rPr lang="ru-RU" sz="900" dirty="0" smtClean="0">
                <a:latin typeface="+mj-lt"/>
              </a:rPr>
              <a:t> серебра и меди. Не содержит канцерогенных веществ и является безопасной для человека и окружающей среды.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Предназначение</a:t>
            </a:r>
            <a:r>
              <a:rPr lang="ru-RU" sz="900" dirty="0" smtClean="0">
                <a:latin typeface="+mj-lt"/>
              </a:rPr>
              <a:t>: «</a:t>
            </a:r>
            <a:r>
              <a:rPr lang="en-US" sz="900" dirty="0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ЭКОЩИТ» используется как финишный, тонирующий или бесцветный защитный матовый слой для ДП на стенах, потолках и других поверхностей, в интерьерах, фасадах, помещениях по бетонным, полимерным, минеральным, оштукатуренным, гипсокартонным, кирпичным, деревянным и другим поверхностям, а также структурно-волокнистых обоев, виниловых и </a:t>
            </a:r>
            <a:r>
              <a:rPr lang="ru-RU" sz="900" dirty="0" err="1" smtClean="0">
                <a:latin typeface="+mj-lt"/>
              </a:rPr>
              <a:t>стеклообоев</a:t>
            </a:r>
            <a:r>
              <a:rPr lang="ru-RU" sz="900" dirty="0" smtClean="0">
                <a:latin typeface="+mj-lt"/>
              </a:rPr>
              <a:t>. Эксклюзивность данного покрытия заключается в его антисептических и бактерицидных свойствах, благодаря содержанию в нем уникальной </a:t>
            </a:r>
            <a:r>
              <a:rPr lang="ru-RU" sz="900" dirty="0" err="1" smtClean="0">
                <a:latin typeface="+mj-lt"/>
              </a:rPr>
              <a:t>нанокомпозиции</a:t>
            </a:r>
            <a:r>
              <a:rPr lang="ru-RU" sz="900" dirty="0" smtClean="0">
                <a:latin typeface="+mj-lt"/>
              </a:rPr>
              <a:t> серебра и меди. Идеально подходит для применения в помещениях, нуждающихся в постоянной обработке и профилактике, где находится потенциально много бактерий, а быть их в данных помещениях не должно, а именно: в детских, лечебных, помещениях общепита, гостиницах.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Условия при окраске:</a:t>
            </a:r>
            <a:r>
              <a:rPr lang="ru-RU" sz="900" dirty="0" smtClean="0">
                <a:latin typeface="+mj-lt"/>
              </a:rPr>
              <a:t> температура нанесение от +8</a:t>
            </a:r>
            <a:r>
              <a:rPr lang="ru-RU" sz="900" baseline="30000" dirty="0" smtClean="0">
                <a:latin typeface="+mj-lt"/>
              </a:rPr>
              <a:t>0</a:t>
            </a:r>
            <a:r>
              <a:rPr lang="ru-RU" sz="900" dirty="0" smtClean="0">
                <a:latin typeface="+mj-lt"/>
              </a:rPr>
              <a:t>С до +40</a:t>
            </a:r>
            <a:r>
              <a:rPr lang="ru-RU" sz="900" baseline="30000" dirty="0" smtClean="0">
                <a:latin typeface="+mj-lt"/>
              </a:rPr>
              <a:t>0</a:t>
            </a:r>
            <a:r>
              <a:rPr lang="ru-RU" sz="900" dirty="0" smtClean="0">
                <a:latin typeface="+mj-lt"/>
              </a:rPr>
              <a:t>С при нормальной влажности воздуха, на полностью высохший, </a:t>
            </a:r>
            <a:r>
              <a:rPr lang="ru-RU" sz="900" dirty="0" err="1" smtClean="0">
                <a:latin typeface="+mj-lt"/>
              </a:rPr>
              <a:t>обеспыленый</a:t>
            </a:r>
            <a:r>
              <a:rPr lang="ru-RU" sz="900" dirty="0" smtClean="0">
                <a:latin typeface="+mj-lt"/>
              </a:rPr>
              <a:t> материал.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Подготовка поверхности:</a:t>
            </a:r>
            <a:r>
              <a:rPr lang="ru-RU" sz="900" dirty="0" smtClean="0">
                <a:latin typeface="+mj-lt"/>
              </a:rPr>
              <a:t> перед окраской поверхность тщательным образом очистить от пыли, меловой или известковой побелки, непрочно держащихся старых покрытий. Укрепить покрытие можно с помощью «</a:t>
            </a:r>
            <a:r>
              <a:rPr lang="en-US" sz="900" dirty="0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ЭКОГГРУНТ» или разведенным до 50% водой «</a:t>
            </a:r>
            <a:r>
              <a:rPr lang="en-US" sz="900" dirty="0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ЭКОЩИТ».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Расход материала: </a:t>
            </a:r>
            <a:r>
              <a:rPr lang="ru-RU" sz="900" dirty="0" smtClean="0">
                <a:latin typeface="+mj-lt"/>
              </a:rPr>
              <a:t>от 0,15 л/кв.м. в зависимости от </a:t>
            </a:r>
            <a:r>
              <a:rPr lang="ru-RU" sz="900" dirty="0" err="1" smtClean="0">
                <a:latin typeface="+mj-lt"/>
              </a:rPr>
              <a:t>впитываемости</a:t>
            </a:r>
            <a:r>
              <a:rPr lang="ru-RU" sz="900" dirty="0" smtClean="0">
                <a:latin typeface="+mj-lt"/>
              </a:rPr>
              <a:t> поверхности.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Особенности</a:t>
            </a:r>
            <a:r>
              <a:rPr lang="ru-RU" sz="900" dirty="0" smtClean="0">
                <a:latin typeface="+mj-lt"/>
              </a:rPr>
              <a:t>: благодаря </a:t>
            </a:r>
            <a:r>
              <a:rPr lang="ru-RU" sz="900" dirty="0" err="1" smtClean="0">
                <a:latin typeface="+mj-lt"/>
              </a:rPr>
              <a:t>супермелкому</a:t>
            </a:r>
            <a:r>
              <a:rPr lang="ru-RU" sz="900" dirty="0" smtClean="0">
                <a:latin typeface="+mj-lt"/>
              </a:rPr>
              <a:t> размеру частиц полимеров, покрытие очень глубоко (до 1см) проникает в основание, обеззараживает его и прилипает к поверхности (адгезия).Для колеровки можно использовать любые универсальные </a:t>
            </a:r>
            <a:r>
              <a:rPr lang="ru-RU" sz="900" dirty="0" err="1" smtClean="0">
                <a:latin typeface="+mj-lt"/>
              </a:rPr>
              <a:t>колеровочные</a:t>
            </a:r>
            <a:r>
              <a:rPr lang="ru-RU" sz="900" dirty="0" smtClean="0">
                <a:latin typeface="+mj-lt"/>
              </a:rPr>
              <a:t> составы, производитель рекомендует колера производства «</a:t>
            </a:r>
            <a:r>
              <a:rPr lang="ru-RU" sz="900" dirty="0" err="1" smtClean="0">
                <a:latin typeface="+mj-lt"/>
              </a:rPr>
              <a:t>Тиккурила</a:t>
            </a:r>
            <a:r>
              <a:rPr lang="ru-RU" sz="900" dirty="0" smtClean="0">
                <a:latin typeface="+mj-lt"/>
              </a:rPr>
              <a:t>» Финляндия. Количество пигмента не должно превышать 15% от объема колеруемой массы.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Уникальность</a:t>
            </a:r>
            <a:r>
              <a:rPr lang="ru-RU" sz="900" dirty="0" smtClean="0">
                <a:latin typeface="+mj-lt"/>
              </a:rPr>
              <a:t>: материал запатентован, его уникальность заключается в высокой концентрации качественной и уникальной </a:t>
            </a:r>
            <a:r>
              <a:rPr lang="ru-RU" sz="900" dirty="0" err="1" smtClean="0">
                <a:latin typeface="+mj-lt"/>
              </a:rPr>
              <a:t>нанокомпозиции</a:t>
            </a:r>
            <a:r>
              <a:rPr lang="ru-RU" sz="900" dirty="0" smtClean="0">
                <a:latin typeface="+mj-lt"/>
              </a:rPr>
              <a:t> серебра и меди, их </a:t>
            </a:r>
            <a:r>
              <a:rPr lang="ru-RU" sz="900" dirty="0" err="1" smtClean="0">
                <a:latin typeface="+mj-lt"/>
              </a:rPr>
              <a:t>био</a:t>
            </a:r>
            <a:r>
              <a:rPr lang="ru-RU" sz="900" dirty="0" smtClean="0">
                <a:latin typeface="+mj-lt"/>
              </a:rPr>
              <a:t>- </a:t>
            </a:r>
            <a:r>
              <a:rPr lang="ru-RU" sz="900" dirty="0" err="1" smtClean="0">
                <a:latin typeface="+mj-lt"/>
              </a:rPr>
              <a:t>эко-составу</a:t>
            </a:r>
            <a:r>
              <a:rPr lang="ru-RU" sz="900" dirty="0" smtClean="0">
                <a:latin typeface="+mj-lt"/>
              </a:rPr>
              <a:t>, а так же в дополнительных свойствах лак/воска (адгезия, эффект лотоса, </a:t>
            </a:r>
            <a:r>
              <a:rPr lang="ru-RU" sz="900" dirty="0" err="1" smtClean="0">
                <a:latin typeface="+mj-lt"/>
              </a:rPr>
              <a:t>супер</a:t>
            </a:r>
            <a:r>
              <a:rPr lang="ru-RU" sz="900" dirty="0" smtClean="0">
                <a:latin typeface="+mj-lt"/>
              </a:rPr>
              <a:t>- крепость). 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Оборудование</a:t>
            </a:r>
            <a:r>
              <a:rPr lang="ru-RU" sz="900" dirty="0" smtClean="0">
                <a:latin typeface="+mj-lt"/>
              </a:rPr>
              <a:t>: кисть, губка, шпатель, аппликатор, краскопульт и другое уместное для нанесения оборудование.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Рекомендации</a:t>
            </a:r>
            <a:r>
              <a:rPr lang="ru-RU" sz="900" dirty="0" smtClean="0">
                <a:latin typeface="+mj-lt"/>
              </a:rPr>
              <a:t>: в независимости от разведения на кв.м. для полных защитных свойств должно быть нанесено 0,15л/кв.м. «</a:t>
            </a:r>
            <a:r>
              <a:rPr lang="en-US" sz="900" dirty="0" smtClean="0">
                <a:latin typeface="+mj-lt"/>
              </a:rPr>
              <a:t>Ag </a:t>
            </a:r>
            <a:r>
              <a:rPr lang="ru-RU" sz="900" dirty="0" smtClean="0">
                <a:latin typeface="+mj-lt"/>
              </a:rPr>
              <a:t>ЭКОЩИТ» разводится водой, не более 50 %, срок полного высыхания – до 24 часов. 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Нанесение</a:t>
            </a:r>
            <a:r>
              <a:rPr lang="ru-RU" sz="900" dirty="0" smtClean="0">
                <a:latin typeface="+mj-lt"/>
              </a:rPr>
              <a:t> лак/ воска на покрытие как финишный слой производится разными методами: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- нанесение губкой (губка обмакивается в лак/воск и хаотичными движениями размазывается по всей поверхности);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- нанесение кисть + губка (на участок поверхности кистью наносится равномерное количество лак/воска, после этого губкой разглаживается в хаотичном порядке);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пистолет + губка (из пистолета на поверхность равномерно наносится лак/воск, после этого разглаживается губкой);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latin typeface="+mj-lt"/>
              </a:rPr>
              <a:t>- шпатель (на шпатель наносится определенное количество лак/воска и методом </a:t>
            </a:r>
            <a:r>
              <a:rPr lang="ru-RU" sz="900" dirty="0" err="1" smtClean="0">
                <a:latin typeface="+mj-lt"/>
              </a:rPr>
              <a:t>шпатлевания</a:t>
            </a:r>
            <a:r>
              <a:rPr lang="ru-RU" sz="900" dirty="0" smtClean="0">
                <a:latin typeface="+mj-lt"/>
              </a:rPr>
              <a:t> наносится на поверхность, не допускается краевых полос от шпателя и неокрашенных мест).</a:t>
            </a:r>
          </a:p>
          <a:p>
            <a:pPr algn="just">
              <a:spcBef>
                <a:spcPts val="600"/>
              </a:spcBef>
            </a:pPr>
            <a:r>
              <a:rPr lang="ru-RU" sz="900" b="1" dirty="0" smtClean="0">
                <a:latin typeface="+mj-lt"/>
              </a:rPr>
              <a:t>Внимание</a:t>
            </a:r>
            <a:r>
              <a:rPr lang="ru-RU" sz="900" dirty="0" smtClean="0">
                <a:latin typeface="+mj-lt"/>
              </a:rPr>
              <a:t>: производитель несет ответственность за материал, а не за качество выполнения работ. Для достижения лучшего эффекта рекомендуется использовать продукцию </a:t>
            </a:r>
            <a:r>
              <a:rPr lang="ru-RU" sz="900" dirty="0" err="1" smtClean="0">
                <a:latin typeface="+mj-lt"/>
              </a:rPr>
              <a:t>нанолинейки</a:t>
            </a:r>
            <a:r>
              <a:rPr lang="ru-RU" sz="900" dirty="0" smtClean="0">
                <a:latin typeface="+mj-lt"/>
              </a:rPr>
              <a:t> в комплексе («</a:t>
            </a:r>
            <a:r>
              <a:rPr lang="en-US" sz="900" dirty="0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ЭКОГРУНТ», «</a:t>
            </a:r>
            <a:r>
              <a:rPr lang="en-US" sz="900" dirty="0" smtClean="0">
                <a:latin typeface="+mj-lt"/>
              </a:rPr>
              <a:t>Ag</a:t>
            </a:r>
            <a:r>
              <a:rPr lang="ru-RU" sz="900" dirty="0" smtClean="0">
                <a:latin typeface="+mj-lt"/>
              </a:rPr>
              <a:t> ЭКОЩИТ», «ЭМАЛЬ </a:t>
            </a:r>
            <a:r>
              <a:rPr lang="en-US" sz="900" dirty="0" smtClean="0">
                <a:latin typeface="+mj-lt"/>
              </a:rPr>
              <a:t>Ag </a:t>
            </a:r>
            <a:r>
              <a:rPr lang="en-US" sz="900" dirty="0" err="1" smtClean="0">
                <a:latin typeface="+mj-lt"/>
              </a:rPr>
              <a:t>Bionika</a:t>
            </a:r>
            <a:r>
              <a:rPr lang="ru-RU" sz="900" dirty="0" smtClean="0">
                <a:latin typeface="+mj-lt"/>
              </a:rPr>
              <a:t>»). По технологии, любое минеральное (колерованное или нет) покрытие, при нанесении на большие объемы должна проходить процесс </a:t>
            </a:r>
            <a:r>
              <a:rPr lang="ru-RU" sz="900" dirty="0" err="1" smtClean="0">
                <a:latin typeface="+mj-lt"/>
              </a:rPr>
              <a:t>эгализации</a:t>
            </a:r>
            <a:r>
              <a:rPr lang="ru-RU" sz="900" dirty="0" smtClean="0">
                <a:latin typeface="+mj-lt"/>
              </a:rPr>
              <a:t>*.</a:t>
            </a:r>
          </a:p>
          <a:p>
            <a:pPr algn="just">
              <a:spcBef>
                <a:spcPts val="600"/>
              </a:spcBef>
            </a:pPr>
            <a:r>
              <a:rPr lang="ru-RU" sz="9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*</a:t>
            </a:r>
            <a:r>
              <a:rPr lang="ru-RU" sz="900" b="1" dirty="0" err="1" smtClean="0">
                <a:latin typeface="+mj-lt"/>
              </a:rPr>
              <a:t>Эгализация</a:t>
            </a:r>
            <a:r>
              <a:rPr lang="ru-RU" sz="900" b="1" dirty="0" smtClean="0">
                <a:latin typeface="+mj-lt"/>
              </a:rPr>
              <a:t> </a:t>
            </a:r>
            <a:r>
              <a:rPr lang="ru-RU" sz="900" dirty="0" smtClean="0">
                <a:latin typeface="+mj-lt"/>
              </a:rPr>
              <a:t>(франц. </a:t>
            </a:r>
            <a:r>
              <a:rPr lang="ru-RU" sz="900" dirty="0" err="1" smtClean="0">
                <a:latin typeface="+mj-lt"/>
              </a:rPr>
              <a:t>egalisation</a:t>
            </a:r>
            <a:r>
              <a:rPr lang="ru-RU" sz="900" dirty="0" smtClean="0">
                <a:latin typeface="+mj-lt"/>
              </a:rPr>
              <a:t> — выравнивание), технологическая операция, целью которой является получение однородной по составу партии.</a:t>
            </a:r>
            <a:endParaRPr lang="ru-RU" sz="900" dirty="0">
              <a:latin typeface="+mj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426926" y="359909"/>
            <a:ext cx="11150600" cy="62731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latin typeface="+mj-lt"/>
                <a:ea typeface="+mj-ea"/>
                <a:cs typeface="+mj-cs"/>
              </a:rPr>
              <a:t>Продукты </a:t>
            </a:r>
            <a:r>
              <a:rPr lang="ru-RU" sz="2400" b="1" cap="all" dirty="0" err="1" smtClean="0">
                <a:latin typeface="+mj-lt"/>
                <a:ea typeface="+mj-ea"/>
                <a:cs typeface="+mj-cs"/>
              </a:rPr>
              <a:t>нанолинейки</a:t>
            </a:r>
            <a:r>
              <a:rPr lang="ru-RU" sz="2400" b="1" cap="all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 err="1" smtClean="0">
                <a:latin typeface="+mj-lt"/>
                <a:ea typeface="+mj-ea"/>
                <a:cs typeface="+mj-cs"/>
              </a:rPr>
              <a:t>dekorus</a:t>
            </a:r>
            <a:r>
              <a:rPr lang="ru-RU" sz="2400" b="1" cap="all" dirty="0" smtClean="0">
                <a:latin typeface="+mj-lt"/>
                <a:ea typeface="+mj-ea"/>
                <a:cs typeface="+mj-cs"/>
              </a:rPr>
              <a:t>™</a:t>
            </a:r>
            <a:endParaRPr lang="ru-RU" sz="24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1043873" y="922491"/>
            <a:ext cx="9994126" cy="2876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b="1" dirty="0" smtClean="0">
                <a:solidFill>
                  <a:srgbClr val="2C567A"/>
                </a:solidFill>
                <a:latin typeface="+mj-lt"/>
              </a:rPr>
              <a:t>Ag</a:t>
            </a:r>
            <a:r>
              <a:rPr lang="ru-RU" b="1" dirty="0" smtClean="0">
                <a:solidFill>
                  <a:srgbClr val="2C567A"/>
                </a:solidFill>
                <a:latin typeface="+mj-lt"/>
              </a:rPr>
              <a:t>-ЭКОЩИТ – </a:t>
            </a:r>
            <a:r>
              <a:rPr lang="ru-RU" b="1" dirty="0" smtClean="0">
                <a:solidFill>
                  <a:srgbClr val="2C567A"/>
                </a:solidFill>
                <a:latin typeface="+mj-lt"/>
              </a:rPr>
              <a:t>ЛАК/ВОСК</a:t>
            </a:r>
            <a:endParaRPr lang="ru-RU" b="1" dirty="0">
              <a:solidFill>
                <a:srgbClr val="2C567A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" r="131"/>
          <a:stretch>
            <a:fillRect/>
          </a:stretch>
        </p:blipFill>
        <p:spPr>
          <a:xfrm>
            <a:off x="11290846" y="897491"/>
            <a:ext cx="298698" cy="298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 имени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0139" r="20139"/>
          <a:stretch>
            <a:fillRect/>
          </a:stretch>
        </p:blipFill>
        <p:spPr/>
      </p:pic>
      <p:pic>
        <p:nvPicPr>
          <p:cNvPr id="8" name="Рисунок 7" descr="Без имени.pn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0163" r="20163"/>
          <a:stretch>
            <a:fillRect/>
          </a:stretch>
        </p:blipFill>
        <p:spPr/>
      </p:pic>
      <p:pic>
        <p:nvPicPr>
          <p:cNvPr id="7" name="Рисунок 6" descr="Без имени.pn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2682" r="12682"/>
          <a:stretch>
            <a:fillRect/>
          </a:stretch>
        </p:blipFill>
        <p:spPr/>
      </p:pic>
      <p:sp>
        <p:nvSpPr>
          <p:cNvPr id="10" name="Содержимое 1"/>
          <p:cNvSpPr>
            <a:spLocks noGrp="1"/>
          </p:cNvSpPr>
          <p:nvPr>
            <p:ph idx="1"/>
          </p:nvPr>
        </p:nvSpPr>
        <p:spPr>
          <a:xfrm>
            <a:off x="538961" y="1707419"/>
            <a:ext cx="5853748" cy="4588606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200" dirty="0" smtClean="0"/>
              <a:t>Все эти высокотехнологичные покрытия были созданы с помощью изучения природных организмов. В основном растений. К примеру,  изучение такого растения, как лотос. Способность к самоочищению объясняется микро-строением поверхности лепестков и </a:t>
            </a:r>
            <a:r>
              <a:rPr lang="ru-RU" sz="1200" dirty="0" err="1" smtClean="0"/>
              <a:t>супергидрофобными</a:t>
            </a:r>
            <a:r>
              <a:rPr lang="ru-RU" sz="1200" dirty="0" smtClean="0"/>
              <a:t> свойствами. Капли воды просто скатываются с поверхности, по пути забирая неорганические и биологические нечистоты.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/>
              <a:t>Развитие цивилизации неразрывно связано с совершенствованием технологий получения и использования материалов. На этом пути было несколько качественных скачков: бронза, сталь, полимеры, композиты</a:t>
            </a:r>
            <a:r>
              <a:rPr lang="ru-RU" sz="1200" dirty="0" smtClean="0"/>
              <a:t>. </a:t>
            </a:r>
            <a:r>
              <a:rPr lang="ru-RU" sz="1200" dirty="0" smtClean="0"/>
              <a:t>Сегодня наступил следующий этап в области материаловедения, обусловленный накоплением знаний об определяющем влиянии </a:t>
            </a:r>
            <a:r>
              <a:rPr lang="ru-RU" sz="1200" dirty="0" err="1" smtClean="0"/>
              <a:t>наноструктуры</a:t>
            </a:r>
            <a:r>
              <a:rPr lang="ru-RU" sz="1200" dirty="0" smtClean="0"/>
              <a:t> на свойства материалов.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/>
              <a:t>Мир вокруг нас каждый день меняется, города становятся все более урбанизированными и сейчас важно сохранить нашу историю. Исторически важные здания, такие как музеи, дома культуры и другие, для каждого города это своё здание.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/>
              <a:t> </a:t>
            </a:r>
            <a:r>
              <a:rPr lang="ru-RU" sz="1200" dirty="0" smtClean="0"/>
              <a:t>Одним </a:t>
            </a:r>
            <a:r>
              <a:rPr lang="ru-RU" sz="1200" dirty="0" smtClean="0"/>
              <a:t>из последних проектов, реализованных нашей компанией, стало очень значимое и важное заведение города – Тольяттинский Краеведческий Музей. Он принимает гостей уже 50 лет, и сейчас ему потребовалась реставрация</a:t>
            </a:r>
            <a:r>
              <a:rPr lang="ru-RU" sz="1200" dirty="0" smtClean="0"/>
              <a:t>.</a:t>
            </a:r>
            <a:endParaRPr lang="en-US" sz="12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/>
              <a:t>Одной из проблем стала область вокруг окна. Ее красили каждый год, а краска все равно слазила с поверхности, а наружу прорывалась плесень и грибки. Выглядело это все крайне неприглядно. А так же все это очень опасно для здоровья. Каждый год, из-за отсутствия гидроизоляции, в стену попадает влага и приносит с собой плесень и грязь, краска постоянно разрушается, грибок растет</a:t>
            </a:r>
            <a:r>
              <a:rPr lang="ru-RU" sz="1200" dirty="0" smtClean="0"/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200" dirty="0" smtClean="0"/>
              <a:t>И чтобы устранить эту проблему раз и навсегда, была использована специальная антибактериальная краска-эмаль «ЭМАЛЬ </a:t>
            </a:r>
            <a:r>
              <a:rPr lang="en-US" sz="1200" dirty="0" smtClean="0"/>
              <a:t>Ag </a:t>
            </a:r>
            <a:r>
              <a:rPr lang="en-US" sz="1200" dirty="0" err="1" smtClean="0"/>
              <a:t>Bionika</a:t>
            </a:r>
            <a:r>
              <a:rPr lang="ru-RU" sz="1200" dirty="0" smtClean="0"/>
              <a:t>» (</a:t>
            </a:r>
            <a:r>
              <a:rPr lang="ru-RU" sz="1200" u="sng" dirty="0" smtClean="0">
                <a:hlinkClick r:id="rId5"/>
              </a:rPr>
              <a:t>http://fabrika-krasok.net/catalog/product/87/</a:t>
            </a:r>
            <a:r>
              <a:rPr lang="ru-RU" sz="1200" dirty="0" smtClean="0"/>
              <a:t>). Она содержит уникальную </a:t>
            </a:r>
            <a:r>
              <a:rPr lang="ru-RU" sz="1200" dirty="0" err="1" smtClean="0"/>
              <a:t>нанокомпозицию</a:t>
            </a:r>
            <a:r>
              <a:rPr lang="ru-RU" sz="1200" dirty="0" smtClean="0"/>
              <a:t> серебра и меди, которые обладают противовирусным противогрибковым, бактерицидным эффектом. Имеет высокий уровень адгезии, повышенную крепость, а также эффект лотоса  (</a:t>
            </a:r>
            <a:r>
              <a:rPr lang="ru-RU" sz="1200" u="sng" dirty="0" smtClean="0">
                <a:hlinkClick r:id="rId6"/>
              </a:rPr>
              <a:t>http://sergej-deko.livejournal.com/13700.html</a:t>
            </a:r>
            <a:r>
              <a:rPr lang="ru-RU" sz="1200" dirty="0" smtClean="0"/>
              <a:t>) – способность к </a:t>
            </a:r>
            <a:r>
              <a:rPr lang="ru-RU" sz="1200" dirty="0" err="1" smtClean="0"/>
              <a:t>самоочистке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515938" y="499596"/>
            <a:ext cx="6281372" cy="1045984"/>
          </a:xfrm>
        </p:spPr>
        <p:txBody>
          <a:bodyPr/>
          <a:lstStyle/>
          <a:p>
            <a:r>
              <a:rPr lang="ru-RU" dirty="0" smtClean="0"/>
              <a:t>Кто уже попробовал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 smtClean="0"/>
              <a:t>пожалел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408461"/>
            <a:ext cx="11150600" cy="381176"/>
          </a:xfrm>
        </p:spPr>
        <p:txBody>
          <a:bodyPr/>
          <a:lstStyle/>
          <a:p>
            <a:r>
              <a:rPr lang="ru-RU" dirty="0" smtClean="0"/>
              <a:t>Маркетинговые материалы</a:t>
            </a:r>
            <a:endParaRPr lang="ru-RU" dirty="0"/>
          </a:p>
        </p:txBody>
      </p:sp>
      <p:pic>
        <p:nvPicPr>
          <p:cNvPr id="8" name="Рисунок 7" descr="6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9663" r="9663"/>
          <a:stretch>
            <a:fillRect/>
          </a:stretch>
        </p:blipFill>
        <p:spPr/>
      </p:pic>
      <p:sp>
        <p:nvSpPr>
          <p:cNvPr id="4" name="Содержимое 3"/>
          <p:cNvSpPr>
            <a:spLocks noGrp="1"/>
          </p:cNvSpPr>
          <p:nvPr>
            <p:ph idx="15"/>
          </p:nvPr>
        </p:nvSpPr>
        <p:spPr>
          <a:xfrm>
            <a:off x="226577" y="1200595"/>
            <a:ext cx="3494759" cy="495389"/>
          </a:xfrm>
        </p:spPr>
        <p:txBody>
          <a:bodyPr/>
          <a:lstStyle/>
          <a:p>
            <a:r>
              <a:rPr lang="ru-RU" dirty="0" smtClean="0"/>
              <a:t>Пример баннеров</a:t>
            </a:r>
            <a:endParaRPr lang="ru-RU" dirty="0"/>
          </a:p>
        </p:txBody>
      </p:sp>
      <p:pic>
        <p:nvPicPr>
          <p:cNvPr id="9" name="Содержимое 8" descr="банне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3633" y="1715511"/>
            <a:ext cx="1907591" cy="4288414"/>
          </a:xfrm>
        </p:spPr>
      </p:pic>
      <p:sp>
        <p:nvSpPr>
          <p:cNvPr id="6" name="Содержимое 5"/>
          <p:cNvSpPr>
            <a:spLocks noGrp="1"/>
          </p:cNvSpPr>
          <p:nvPr>
            <p:ph idx="16"/>
          </p:nvPr>
        </p:nvSpPr>
        <p:spPr>
          <a:xfrm>
            <a:off x="8527124" y="2163548"/>
            <a:ext cx="3445566" cy="495389"/>
          </a:xfrm>
        </p:spPr>
        <p:txBody>
          <a:bodyPr/>
          <a:lstStyle/>
          <a:p>
            <a:r>
              <a:rPr lang="ru-RU" dirty="0" smtClean="0"/>
              <a:t>Пример листовки</a:t>
            </a:r>
            <a:endParaRPr lang="ru-RU" dirty="0"/>
          </a:p>
        </p:txBody>
      </p:sp>
      <p:pic>
        <p:nvPicPr>
          <p:cNvPr id="10" name="Содержимое 9" descr="AgBionica,листовка-акция.jpg"/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8528050" y="2671031"/>
            <a:ext cx="3444875" cy="2341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cap="all" dirty="0" smtClean="0">
                <a:solidFill>
                  <a:schemeClr val="bg1"/>
                </a:solidFill>
              </a:rPr>
              <a:t>КИМ (контрольно измерительные материалы) для проверки уровня знаний менеджера-консультанта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837" y="2079653"/>
            <a:ext cx="7614604" cy="40465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Дайте определение термину «бактерицидный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Дайте определение термину «</a:t>
            </a:r>
            <a:r>
              <a:rPr lang="ru-RU" sz="2400" dirty="0" err="1" smtClean="0">
                <a:solidFill>
                  <a:schemeClr val="bg1"/>
                </a:solidFill>
                <a:latin typeface="Corbel (Заголовки)"/>
              </a:rPr>
              <a:t>вируцилидный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Какие продукты есть в </a:t>
            </a:r>
            <a:r>
              <a:rPr lang="ru-RU" sz="2400" dirty="0" err="1" smtClean="0">
                <a:solidFill>
                  <a:schemeClr val="bg1"/>
                </a:solidFill>
                <a:latin typeface="Corbel (Заголовки)"/>
              </a:rPr>
              <a:t>нанолинейке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rbel (Заголовки)"/>
              </a:rPr>
              <a:t>AgBionika</a:t>
            </a:r>
            <a:r>
              <a:rPr lang="en-US" sz="2400" b="1" dirty="0" smtClean="0">
                <a:solidFill>
                  <a:schemeClr val="bg1"/>
                </a:solidFill>
                <a:latin typeface="Corbel (Заголовки)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rbel (Заголовки)"/>
              </a:rPr>
              <a:t>dekorus</a:t>
            </a:r>
            <a:r>
              <a:rPr lang="en-US" sz="2400" b="1" dirty="0" smtClean="0">
                <a:solidFill>
                  <a:schemeClr val="bg1"/>
                </a:solidFill>
                <a:latin typeface="Corbel (Заголовки)"/>
              </a:rPr>
              <a:t>™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Что такое </a:t>
            </a:r>
            <a:r>
              <a:rPr lang="ru-RU" sz="2400" dirty="0" err="1" smtClean="0">
                <a:solidFill>
                  <a:schemeClr val="bg1"/>
                </a:solidFill>
                <a:latin typeface="Corbel (Заголовки)"/>
              </a:rPr>
              <a:t>наночастицы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С чем борется 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серебро?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С чем борется 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медь?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В каких областях используются </a:t>
            </a:r>
            <a:r>
              <a:rPr lang="ru-RU" sz="2400" dirty="0" err="1" smtClean="0">
                <a:solidFill>
                  <a:schemeClr val="bg1"/>
                </a:solidFill>
                <a:latin typeface="Corbel (Заголовки)"/>
              </a:rPr>
              <a:t>нанометаллы</a:t>
            </a:r>
            <a:r>
              <a:rPr lang="ru-RU" sz="2400" dirty="0" smtClean="0">
                <a:solidFill>
                  <a:schemeClr val="bg1"/>
                </a:solidFill>
                <a:latin typeface="Corbel (Заголовки)"/>
              </a:rPr>
              <a:t>?</a:t>
            </a:r>
            <a:endParaRPr lang="ru-RU" sz="2400" dirty="0">
              <a:solidFill>
                <a:schemeClr val="bg1"/>
              </a:solidFill>
              <a:latin typeface="Corbel (Заголовки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 b="1" cap="all" dirty="0" smtClean="0"/>
              <a:t>Список использованных материалов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in Cosmetics, </a:t>
            </a:r>
            <a:r>
              <a:rPr lang="en-US" sz="1200" u="sng" dirty="0" smtClean="0">
                <a:latin typeface="Corbel (Заголовки)"/>
                <a:hlinkClick r:id="rId2"/>
              </a:rPr>
              <a:t>doi:10.4236/jcdsa.2016.61007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as a new generation of antimicrobials. </a:t>
            </a:r>
            <a:r>
              <a:rPr lang="en-US" sz="1200" u="sng" dirty="0" err="1" smtClean="0">
                <a:latin typeface="Corbel (Заголовки)"/>
                <a:hlinkClick r:id="rId3"/>
              </a:rPr>
              <a:t>Mahendra</a:t>
            </a:r>
            <a:r>
              <a:rPr lang="en-US" sz="1200" u="sng" dirty="0" smtClean="0">
                <a:latin typeface="Corbel (Заголовки)"/>
                <a:hlinkClick r:id="rId3"/>
              </a:rPr>
              <a:t> </a:t>
            </a:r>
            <a:r>
              <a:rPr lang="en-US" sz="1200" u="sng" dirty="0" err="1" smtClean="0">
                <a:latin typeface="Corbel (Заголовки)"/>
                <a:hlinkClick r:id="rId3"/>
              </a:rPr>
              <a:t>Rai</a:t>
            </a:r>
            <a:r>
              <a:rPr lang="en-US" sz="1200" dirty="0" smtClean="0">
                <a:latin typeface="Corbel (Заголовки)"/>
              </a:rPr>
              <a:t>, </a:t>
            </a:r>
            <a:r>
              <a:rPr lang="en-US" sz="1200" u="sng" dirty="0" err="1" smtClean="0">
                <a:latin typeface="Corbel (Заголовки)"/>
                <a:hlinkClick r:id="rId4"/>
              </a:rPr>
              <a:t>Alka</a:t>
            </a:r>
            <a:r>
              <a:rPr lang="en-US" sz="1200" u="sng" dirty="0" smtClean="0">
                <a:latin typeface="Corbel (Заголовки)"/>
                <a:hlinkClick r:id="rId4"/>
              </a:rPr>
              <a:t> </a:t>
            </a:r>
            <a:r>
              <a:rPr lang="en-US" sz="1200" u="sng" dirty="0" err="1" smtClean="0">
                <a:latin typeface="Corbel (Заголовки)"/>
                <a:hlinkClick r:id="rId4"/>
              </a:rPr>
              <a:t>Yadav</a:t>
            </a:r>
            <a:r>
              <a:rPr lang="en-US" sz="1200" dirty="0" smtClean="0">
                <a:latin typeface="Corbel (Заголовки)"/>
              </a:rPr>
              <a:t>, </a:t>
            </a:r>
            <a:r>
              <a:rPr lang="en-US" sz="1200" u="sng" dirty="0" err="1" smtClean="0">
                <a:latin typeface="Corbel (Заголовки)"/>
                <a:hlinkClick r:id="rId5"/>
              </a:rPr>
              <a:t>Aniket</a:t>
            </a:r>
            <a:r>
              <a:rPr lang="en-US" sz="1200" u="sng" dirty="0" smtClean="0">
                <a:latin typeface="Corbel (Заголовки)"/>
                <a:hlinkClick r:id="rId5"/>
              </a:rPr>
              <a:t> </a:t>
            </a:r>
            <a:r>
              <a:rPr lang="en-US" sz="1200" u="sng" dirty="0" err="1" smtClean="0">
                <a:latin typeface="Corbel (Заголовки)"/>
                <a:hlinkClick r:id="rId5"/>
              </a:rPr>
              <a:t>Gade</a:t>
            </a:r>
            <a:r>
              <a:rPr lang="en-US" sz="1200" dirty="0" smtClean="0">
                <a:latin typeface="Corbel (Заголовки)"/>
              </a:rPr>
              <a:t>. </a:t>
            </a:r>
            <a:r>
              <a:rPr lang="en-US" sz="1200" u="sng" dirty="0" smtClean="0">
                <a:latin typeface="Corbel (Заголовки)"/>
                <a:hlinkClick r:id="rId6"/>
              </a:rPr>
              <a:t>doi.org/10.1016/j.biotechadv.2008.09.002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Guan Q., Xia C., Li W. Bio-friendly controllable synthesis of 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and their enhanced antibacterial property. </a:t>
            </a:r>
            <a:r>
              <a:rPr lang="ru-RU" sz="1200" u="sng" dirty="0" err="1" smtClean="0">
                <a:latin typeface="Corbel (Заголовки)"/>
                <a:hlinkClick r:id="rId7"/>
              </a:rPr>
              <a:t>doi</a:t>
            </a:r>
            <a:r>
              <a:rPr lang="ru-RU" sz="1200" u="sng" dirty="0" smtClean="0">
                <a:latin typeface="Corbel (Заголовки)"/>
                <a:hlinkClick r:id="rId7"/>
              </a:rPr>
              <a:t>: 10.1016/j.cattod.2018.05.004.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as a safe preservative for use in cosmetics, Satoshi Kokura, Osamu </a:t>
            </a:r>
            <a:r>
              <a:rPr lang="en-US" sz="1200" dirty="0" err="1" smtClean="0">
                <a:latin typeface="Corbel (Заголовки)"/>
              </a:rPr>
              <a:t>Handa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Tomohisa</a:t>
            </a:r>
            <a:r>
              <a:rPr lang="en-US" sz="1200" dirty="0" smtClean="0">
                <a:latin typeface="Corbel (Заголовки)"/>
              </a:rPr>
              <a:t> Takagi, Takeshi Ishikawa, Yuji Naito, Toshikazu Yoshikawa </a:t>
            </a:r>
            <a:r>
              <a:rPr lang="en-US" sz="1200" u="sng" dirty="0" smtClean="0">
                <a:latin typeface="Corbel (Заголовки)"/>
                <a:hlinkClick r:id="rId8"/>
              </a:rPr>
              <a:t>https://doi.org/10.1016/j.nano.2009.12.002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Synthesis of 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from cinnamon against bacterial pathogens </a:t>
            </a:r>
            <a:r>
              <a:rPr lang="en-US" sz="1200" dirty="0" err="1" smtClean="0">
                <a:latin typeface="Corbel (Заголовки)"/>
              </a:rPr>
              <a:t>J.Premkumar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Sudhakar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Abhishek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Dhakal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Jeshan</a:t>
            </a:r>
            <a:r>
              <a:rPr lang="en-US" sz="1200" dirty="0" smtClean="0">
                <a:latin typeface="Corbel (Заголовки)"/>
              </a:rPr>
              <a:t>. </a:t>
            </a:r>
            <a:r>
              <a:rPr lang="ru-RU" sz="1200" u="sng" dirty="0" err="1" smtClean="0">
                <a:latin typeface="Corbel (Заголовки)"/>
                <a:hlinkClick r:id="rId9"/>
              </a:rPr>
              <a:t>doi.org</a:t>
            </a:r>
            <a:r>
              <a:rPr lang="ru-RU" sz="1200" u="sng" dirty="0" smtClean="0">
                <a:latin typeface="Corbel (Заголовки)"/>
                <a:hlinkClick r:id="rId9"/>
              </a:rPr>
              <a:t>/10.1016/j.bcab.2018.06.005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The antifungal effect of 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on </a:t>
            </a:r>
            <a:r>
              <a:rPr lang="en-US" sz="1200" dirty="0" err="1" smtClean="0">
                <a:latin typeface="Corbel (Заголовки)"/>
              </a:rPr>
              <a:t>Trichosporon</a:t>
            </a:r>
            <a:r>
              <a:rPr lang="en-US" sz="1200" dirty="0" smtClean="0">
                <a:latin typeface="Corbel (Заголовки)"/>
              </a:rPr>
              <a:t> </a:t>
            </a:r>
            <a:r>
              <a:rPr lang="en-US" sz="1200" dirty="0" err="1" smtClean="0">
                <a:latin typeface="Corbel (Заголовки)"/>
              </a:rPr>
              <a:t>asahii</a:t>
            </a:r>
            <a:r>
              <a:rPr lang="en-US" sz="1200" dirty="0" smtClean="0">
                <a:latin typeface="Corbel (Заголовки)"/>
              </a:rPr>
              <a:t> </a:t>
            </a:r>
            <a:r>
              <a:rPr lang="en-US" sz="1200" dirty="0" err="1" smtClean="0">
                <a:latin typeface="Corbel (Заголовки)"/>
              </a:rPr>
              <a:t>Zhi-Kuan</a:t>
            </a:r>
            <a:r>
              <a:rPr lang="en-US" sz="1200" dirty="0" smtClean="0">
                <a:latin typeface="Corbel (Заголовки)"/>
              </a:rPr>
              <a:t> Xia, </a:t>
            </a:r>
            <a:r>
              <a:rPr lang="en-US" sz="1200" dirty="0" err="1" smtClean="0">
                <a:latin typeface="Corbel (Заголовки)"/>
              </a:rPr>
              <a:t>Qiu-Hua</a:t>
            </a:r>
            <a:r>
              <a:rPr lang="en-US" sz="1200" dirty="0" smtClean="0">
                <a:latin typeface="Corbel (Заголовки)"/>
              </a:rPr>
              <a:t> Ma, </a:t>
            </a:r>
            <a:r>
              <a:rPr lang="en-US" sz="1200" dirty="0" err="1" smtClean="0">
                <a:latin typeface="Corbel (Заголовки)"/>
              </a:rPr>
              <a:t>Shu</a:t>
            </a:r>
            <a:r>
              <a:rPr lang="en-US" sz="1200" dirty="0" smtClean="0">
                <a:latin typeface="Corbel (Заголовки)"/>
              </a:rPr>
              <a:t>-Yi Li, De-</a:t>
            </a:r>
            <a:r>
              <a:rPr lang="en-US" sz="1200" dirty="0" err="1" smtClean="0">
                <a:latin typeface="Corbel (Заголовки)"/>
              </a:rPr>
              <a:t>Quan</a:t>
            </a:r>
            <a:r>
              <a:rPr lang="en-US" sz="1200" dirty="0" smtClean="0">
                <a:latin typeface="Corbel (Заголовки)"/>
              </a:rPr>
              <a:t> Zhang, Lin Cong, Yan-Li </a:t>
            </a:r>
            <a:r>
              <a:rPr lang="en-US" sz="1200" dirty="0" err="1" smtClean="0">
                <a:latin typeface="Corbel (Заголовки)"/>
              </a:rPr>
              <a:t>Tian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Rong-Ya</a:t>
            </a:r>
            <a:r>
              <a:rPr lang="en-US" sz="1200" dirty="0" smtClean="0">
                <a:latin typeface="Corbel (Заголовки)"/>
              </a:rPr>
              <a:t> Yang. </a:t>
            </a:r>
            <a:r>
              <a:rPr lang="ru-RU" sz="1200" u="sng" dirty="0" smtClean="0">
                <a:latin typeface="Corbel (Заголовки)"/>
                <a:hlinkClick r:id="rId10"/>
              </a:rPr>
              <a:t>https://doi.org/10.1016/j.jmii.2014.04.013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The bactericidal effect of 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, Jose Ruben </a:t>
            </a:r>
            <a:r>
              <a:rPr lang="en-US" sz="1200" dirty="0" err="1" smtClean="0">
                <a:latin typeface="Corbel (Заголовки)"/>
              </a:rPr>
              <a:t>Morones</a:t>
            </a:r>
            <a:r>
              <a:rPr lang="en-US" sz="1200" dirty="0" smtClean="0">
                <a:latin typeface="Corbel (Заголовки)"/>
              </a:rPr>
              <a:t>, Jose Luis </a:t>
            </a:r>
            <a:r>
              <a:rPr lang="en-US" sz="1200" dirty="0" err="1" smtClean="0">
                <a:latin typeface="Corbel (Заголовки)"/>
              </a:rPr>
              <a:t>Elechiguerra</a:t>
            </a:r>
            <a:r>
              <a:rPr lang="en-US" sz="1200" dirty="0" smtClean="0">
                <a:latin typeface="Corbel (Заголовки)"/>
              </a:rPr>
              <a:t>, Alejandra Camacho, Katherine Holt, Juan B </a:t>
            </a:r>
            <a:r>
              <a:rPr lang="en-US" sz="1200" dirty="0" err="1" smtClean="0">
                <a:latin typeface="Corbel (Заголовки)"/>
              </a:rPr>
              <a:t>Kouri</a:t>
            </a:r>
            <a:r>
              <a:rPr lang="en-US" sz="1200" dirty="0" smtClean="0">
                <a:latin typeface="Corbel (Заголовки)"/>
              </a:rPr>
              <a:t>, Jose Tapia </a:t>
            </a:r>
            <a:r>
              <a:rPr lang="en-US" sz="1200" dirty="0" err="1" smtClean="0">
                <a:latin typeface="Corbel (Заголовки)"/>
              </a:rPr>
              <a:t>Ramírez</a:t>
            </a:r>
            <a:r>
              <a:rPr lang="en-US" sz="1200" dirty="0" smtClean="0">
                <a:latin typeface="Corbel (Заголовки)"/>
              </a:rPr>
              <a:t> and Miguel Jose </a:t>
            </a:r>
            <a:r>
              <a:rPr lang="en-US" sz="1200" dirty="0" err="1" smtClean="0">
                <a:latin typeface="Corbel (Заголовки)"/>
              </a:rPr>
              <a:t>Yacaman</a:t>
            </a:r>
            <a:r>
              <a:rPr lang="en-US" sz="1200" dirty="0" smtClean="0">
                <a:latin typeface="Corbel (Заголовки)"/>
              </a:rPr>
              <a:t>. </a:t>
            </a:r>
            <a:r>
              <a:rPr lang="ru-RU" sz="1200" u="sng" dirty="0" smtClean="0">
                <a:latin typeface="Corbel (Заголовки)"/>
                <a:hlinkClick r:id="rId11"/>
              </a:rPr>
              <a:t>doi:10.1088/0957-4484/16/10/059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1200" dirty="0" smtClean="0">
                <a:latin typeface="Corbel (Заголовки)"/>
              </a:rPr>
              <a:t>ЭФФЕКТЫ НАНОЧАСТИЦ СЕРЕБРА ПРИ ЭКСПЕРИМЕНТАЛЬНОМ ПЕРИТОНИТЕ </a:t>
            </a:r>
            <a:r>
              <a:rPr lang="ru-RU" sz="1200" dirty="0" err="1" smtClean="0">
                <a:latin typeface="Corbel (Заголовки)"/>
              </a:rPr>
              <a:t>Чегодарь</a:t>
            </a:r>
            <a:r>
              <a:rPr lang="ru-RU" sz="1200" dirty="0" smtClean="0">
                <a:latin typeface="Corbel (Заголовки)"/>
              </a:rPr>
              <a:t> Д.В.1 , </a:t>
            </a:r>
            <a:r>
              <a:rPr lang="ru-RU" sz="1200" dirty="0" err="1" smtClean="0">
                <a:latin typeface="Corbel (Заголовки)"/>
              </a:rPr>
              <a:t>Кубышкин</a:t>
            </a:r>
            <a:r>
              <a:rPr lang="ru-RU" sz="1200" dirty="0" smtClean="0">
                <a:latin typeface="Corbel (Заголовки)"/>
              </a:rPr>
              <a:t> А.В.1 , </a:t>
            </a:r>
            <a:r>
              <a:rPr lang="ru-RU" sz="1200" dirty="0" err="1" smtClean="0">
                <a:latin typeface="Corbel (Заголовки)"/>
              </a:rPr>
              <a:t>Панасенко</a:t>
            </a:r>
            <a:r>
              <a:rPr lang="ru-RU" sz="1200" dirty="0" smtClean="0">
                <a:latin typeface="Corbel (Заголовки)"/>
              </a:rPr>
              <a:t> В.В.2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Wong, K., Cheung, Huang, L., </a:t>
            </a:r>
            <a:r>
              <a:rPr lang="en-US" sz="1200" dirty="0" err="1" smtClean="0">
                <a:latin typeface="Corbel (Заголовки)"/>
              </a:rPr>
              <a:t>Niu</a:t>
            </a:r>
            <a:r>
              <a:rPr lang="en-US" sz="1200" dirty="0" smtClean="0">
                <a:latin typeface="Corbel (Заголовки)"/>
              </a:rPr>
              <a:t>, J., Tao, C., Ho, C.-M. Tam, (2009). Further Evidence of the Anti-inflammatory Effects of 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. </a:t>
            </a:r>
            <a:r>
              <a:rPr lang="ru-RU" sz="1200" dirty="0" err="1" smtClean="0">
                <a:latin typeface="Corbel (Заголовки)"/>
              </a:rPr>
              <a:t>ChemMedChem</a:t>
            </a:r>
            <a:r>
              <a:rPr lang="ru-RU" sz="1200" dirty="0" smtClean="0">
                <a:latin typeface="Corbel (Заголовки)"/>
              </a:rPr>
              <a:t>, </a:t>
            </a:r>
            <a:r>
              <a:rPr lang="ru-RU" sz="1200" u="sng" dirty="0" smtClean="0">
                <a:latin typeface="Corbel (Заголовки)"/>
                <a:hlinkClick r:id="rId12"/>
              </a:rPr>
              <a:t>doi:10.1002/cmdc.200900049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err="1" smtClean="0">
                <a:latin typeface="Corbel (Заголовки)"/>
              </a:rPr>
              <a:t>Nano</a:t>
            </a:r>
            <a:r>
              <a:rPr lang="en-US" sz="1200" dirty="0" smtClean="0">
                <a:latin typeface="Corbel (Заголовки)"/>
              </a:rPr>
              <a:t> based drug delivery systems: recent developments and future prospects </a:t>
            </a:r>
            <a:r>
              <a:rPr lang="en-US" sz="1200" dirty="0" err="1" smtClean="0">
                <a:latin typeface="Corbel (Заголовки)"/>
              </a:rPr>
              <a:t>Jayanta</a:t>
            </a:r>
            <a:r>
              <a:rPr lang="en-US" sz="1200" dirty="0" smtClean="0">
                <a:latin typeface="Corbel (Заголовки)"/>
              </a:rPr>
              <a:t> Kumar </a:t>
            </a:r>
            <a:r>
              <a:rPr lang="en-US" sz="1200" dirty="0" err="1" smtClean="0">
                <a:latin typeface="Corbel (Заголовки)"/>
              </a:rPr>
              <a:t>Patra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Gitashree</a:t>
            </a:r>
            <a:r>
              <a:rPr lang="en-US" sz="1200" dirty="0" smtClean="0">
                <a:latin typeface="Corbel (Заголовки)"/>
              </a:rPr>
              <a:t> Das, Leonardo </a:t>
            </a:r>
            <a:r>
              <a:rPr lang="en-US" sz="1200" dirty="0" err="1" smtClean="0">
                <a:latin typeface="Corbel (Заголовки)"/>
              </a:rPr>
              <a:t>Fernandes</a:t>
            </a:r>
            <a:r>
              <a:rPr lang="en-US" sz="1200" dirty="0" smtClean="0">
                <a:latin typeface="Corbel (Заголовки)"/>
              </a:rPr>
              <a:t> </a:t>
            </a:r>
            <a:r>
              <a:rPr lang="en-US" sz="1200" dirty="0" err="1" smtClean="0">
                <a:latin typeface="Corbel (Заголовки)"/>
              </a:rPr>
              <a:t>Fraceto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Estefania</a:t>
            </a:r>
            <a:r>
              <a:rPr lang="en-US" sz="1200" dirty="0" smtClean="0">
                <a:latin typeface="Corbel (Заголовки)"/>
              </a:rPr>
              <a:t> </a:t>
            </a:r>
            <a:r>
              <a:rPr lang="en-US" sz="1200" dirty="0" err="1" smtClean="0">
                <a:latin typeface="Corbel (Заголовки)"/>
              </a:rPr>
              <a:t>Vangelie</a:t>
            </a:r>
            <a:r>
              <a:rPr lang="en-US" sz="1200" dirty="0" smtClean="0">
                <a:latin typeface="Corbel (Заголовки)"/>
              </a:rPr>
              <a:t> Ramos </a:t>
            </a:r>
            <a:r>
              <a:rPr lang="en-US" sz="1200" dirty="0" err="1" smtClean="0">
                <a:latin typeface="Corbel (Заголовки)"/>
              </a:rPr>
              <a:t>Campos,Maria</a:t>
            </a:r>
            <a:r>
              <a:rPr lang="en-US" sz="1200" dirty="0" smtClean="0">
                <a:latin typeface="Corbel (Заголовки)"/>
              </a:rPr>
              <a:t> del </a:t>
            </a:r>
            <a:r>
              <a:rPr lang="en-US" sz="1200" dirty="0" err="1" smtClean="0">
                <a:latin typeface="Corbel (Заголовки)"/>
              </a:rPr>
              <a:t>Pilar</a:t>
            </a:r>
            <a:r>
              <a:rPr lang="en-US" sz="1200" dirty="0" smtClean="0">
                <a:latin typeface="Corbel (Заголовки)"/>
              </a:rPr>
              <a:t> Rodriguez-Torres, Laura Susana Acosta-Torres, Luis Armando Diaz-Torres, </a:t>
            </a:r>
            <a:r>
              <a:rPr lang="en-US" sz="1200" dirty="0" err="1" smtClean="0">
                <a:latin typeface="Corbel (Заголовки)"/>
              </a:rPr>
              <a:t>Renato</a:t>
            </a:r>
            <a:r>
              <a:rPr lang="en-US" sz="1200" dirty="0" smtClean="0">
                <a:latin typeface="Corbel (Заголовки)"/>
              </a:rPr>
              <a:t> </a:t>
            </a:r>
            <a:r>
              <a:rPr lang="en-US" sz="1200" dirty="0" err="1" smtClean="0">
                <a:latin typeface="Corbel (Заголовки)"/>
              </a:rPr>
              <a:t>Grillo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Mallappa</a:t>
            </a:r>
            <a:r>
              <a:rPr lang="en-US" sz="1200" dirty="0" smtClean="0">
                <a:latin typeface="Corbel (Заголовки)"/>
              </a:rPr>
              <a:t> Kumara </a:t>
            </a:r>
            <a:r>
              <a:rPr lang="en-US" sz="1200" dirty="0" err="1" smtClean="0">
                <a:latin typeface="Corbel (Заголовки)"/>
              </a:rPr>
              <a:t>Swamy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Shivesh</a:t>
            </a:r>
            <a:r>
              <a:rPr lang="en-US" sz="1200" dirty="0" smtClean="0">
                <a:latin typeface="Corbel (Заголовки)"/>
              </a:rPr>
              <a:t> Sharma. </a:t>
            </a:r>
            <a:r>
              <a:rPr lang="en-US" sz="1200" dirty="0" err="1" smtClean="0">
                <a:latin typeface="Corbel (Заголовки)"/>
              </a:rPr>
              <a:t>doi</a:t>
            </a:r>
            <a:r>
              <a:rPr lang="en-US" sz="1200" dirty="0" smtClean="0">
                <a:latin typeface="Corbel (Заголовки)"/>
              </a:rPr>
              <a:t>: </a:t>
            </a:r>
            <a:r>
              <a:rPr lang="en-US" sz="1200" u="sng" dirty="0" smtClean="0">
                <a:latin typeface="Corbel (Заголовки)"/>
                <a:hlinkClick r:id="rId13"/>
              </a:rPr>
              <a:t>10.1186/s12951-018-0392-8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Antimicrobial textiles: Biogenic 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against Candida and </a:t>
            </a:r>
            <a:r>
              <a:rPr lang="en-US" sz="1200" dirty="0" err="1" smtClean="0">
                <a:latin typeface="Corbel (Заголовки)"/>
              </a:rPr>
              <a:t>Xanthomonas</a:t>
            </a:r>
            <a:r>
              <a:rPr lang="en-US" sz="1200" dirty="0" smtClean="0">
                <a:latin typeface="Corbel (Заголовки)"/>
              </a:rPr>
              <a:t>. </a:t>
            </a:r>
            <a:r>
              <a:rPr lang="en-US" sz="1200" dirty="0" err="1" smtClean="0">
                <a:latin typeface="Corbel (Заголовки)"/>
              </a:rPr>
              <a:t>Ballottin</a:t>
            </a:r>
            <a:r>
              <a:rPr lang="en-US" sz="1200" dirty="0" smtClean="0">
                <a:latin typeface="Corbel (Заголовки)"/>
              </a:rPr>
              <a:t> , </a:t>
            </a:r>
            <a:r>
              <a:rPr lang="en-US" sz="1200" dirty="0" err="1" smtClean="0">
                <a:latin typeface="Corbel (Заголовки)"/>
              </a:rPr>
              <a:t>Fulaz</a:t>
            </a:r>
            <a:r>
              <a:rPr lang="en-US" sz="1200" dirty="0" smtClean="0">
                <a:latin typeface="Corbel (Заголовки)"/>
              </a:rPr>
              <a:t> S, Cabrini F, Tsukamoto J, </a:t>
            </a:r>
            <a:r>
              <a:rPr lang="en-US" sz="1200" dirty="0" err="1" smtClean="0">
                <a:latin typeface="Corbel (Заголовки)"/>
              </a:rPr>
              <a:t>Durán</a:t>
            </a:r>
            <a:r>
              <a:rPr lang="en-US" sz="1200" dirty="0" smtClean="0">
                <a:latin typeface="Corbel (Заголовки)"/>
              </a:rPr>
              <a:t> N, </a:t>
            </a:r>
            <a:r>
              <a:rPr lang="en-US" sz="1200" dirty="0" err="1" smtClean="0">
                <a:latin typeface="Corbel (Заголовки)"/>
              </a:rPr>
              <a:t>Alves</a:t>
            </a:r>
            <a:r>
              <a:rPr lang="en-US" sz="1200" dirty="0" smtClean="0">
                <a:latin typeface="Corbel (Заголовки)"/>
              </a:rPr>
              <a:t> </a:t>
            </a:r>
            <a:r>
              <a:rPr lang="en-US" sz="1200" dirty="0" err="1" smtClean="0">
                <a:latin typeface="Corbel (Заголовки)"/>
              </a:rPr>
              <a:t>OL,Tasic</a:t>
            </a:r>
            <a:r>
              <a:rPr lang="en-US" sz="1200" dirty="0" smtClean="0">
                <a:latin typeface="Corbel (Заголовки)"/>
              </a:rPr>
              <a:t> L. </a:t>
            </a:r>
            <a:r>
              <a:rPr lang="ru-RU" sz="1200" u="sng" dirty="0" smtClean="0">
                <a:latin typeface="Corbel (Заголовки)"/>
                <a:hlinkClick r:id="rId14"/>
              </a:rPr>
              <a:t>doi:10.3390/nano8090681</a:t>
            </a:r>
            <a:endParaRPr lang="ru-RU" sz="1200" dirty="0" smtClean="0">
              <a:latin typeface="Corbel (Заголовки)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1200" dirty="0" smtClean="0">
                <a:latin typeface="Corbel (Заголовки)"/>
              </a:rPr>
              <a:t>Silver </a:t>
            </a:r>
            <a:r>
              <a:rPr lang="en-US" sz="1200" dirty="0" err="1" smtClean="0">
                <a:latin typeface="Corbel (Заголовки)"/>
              </a:rPr>
              <a:t>nanoparticles</a:t>
            </a:r>
            <a:r>
              <a:rPr lang="en-US" sz="1200" dirty="0" smtClean="0">
                <a:latin typeface="Corbel (Заголовки)"/>
              </a:rPr>
              <a:t> as antimicrobial agent: a case study on E. coli as a model for Gram-negative bacteria, Ivan </a:t>
            </a:r>
            <a:r>
              <a:rPr lang="en-US" sz="1200" dirty="0" err="1" smtClean="0">
                <a:latin typeface="Corbel (Заголовки)"/>
              </a:rPr>
              <a:t>Sondi</a:t>
            </a:r>
            <a:r>
              <a:rPr lang="en-US" sz="1200" dirty="0" smtClean="0">
                <a:latin typeface="Corbel (Заголовки)"/>
              </a:rPr>
              <a:t>, </a:t>
            </a:r>
            <a:r>
              <a:rPr lang="en-US" sz="1200" dirty="0" err="1" smtClean="0">
                <a:latin typeface="Corbel (Заголовки)"/>
              </a:rPr>
              <a:t>Branka</a:t>
            </a:r>
            <a:r>
              <a:rPr lang="en-US" sz="1200" dirty="0" smtClean="0">
                <a:latin typeface="Corbel (Заголовки)"/>
              </a:rPr>
              <a:t> </a:t>
            </a:r>
            <a:r>
              <a:rPr lang="en-US" sz="1200" dirty="0" err="1" smtClean="0">
                <a:latin typeface="Corbel (Заголовки)"/>
              </a:rPr>
              <a:t>Salopek-Sondi</a:t>
            </a:r>
            <a:r>
              <a:rPr lang="en-US" sz="1200" dirty="0" smtClean="0">
                <a:latin typeface="Corbel (Заголовки)"/>
              </a:rPr>
              <a:t>. </a:t>
            </a:r>
            <a:r>
              <a:rPr lang="ru-RU" sz="1200" u="sng" dirty="0" err="1" smtClean="0">
                <a:latin typeface="Corbel (Заголовки)"/>
                <a:hlinkClick r:id="rId15"/>
              </a:rPr>
              <a:t>doi.org</a:t>
            </a:r>
            <a:r>
              <a:rPr lang="ru-RU" sz="1200" u="sng" dirty="0" smtClean="0">
                <a:latin typeface="Corbel (Заголовки)"/>
                <a:hlinkClick r:id="rId15"/>
              </a:rPr>
              <a:t>/10.1016/j.jcis.2004.02.012</a:t>
            </a:r>
            <a:endParaRPr lang="ru-RU" sz="1200" dirty="0" smtClean="0">
              <a:latin typeface="Corbel (Заголовки)"/>
            </a:endParaRPr>
          </a:p>
          <a:p>
            <a:pPr marL="514350" indent="-514350">
              <a:buFont typeface="+mj-lt"/>
              <a:buAutoNum type="arabicPeriod"/>
            </a:pPr>
            <a:endParaRPr lang="ru-RU" sz="1200" dirty="0">
              <a:latin typeface="Corbel (Заголовки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C5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E-mail: fabrika-krasok</a:t>
            </a:r>
            <a:r>
              <a:rPr lang="en-US" dirty="0" smtClean="0"/>
              <a:t>@mail.ru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1FDFFBF-E125-47CF-AAE0-ACC45013CE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/>
              <a:t>http://</a:t>
            </a:r>
            <a:r>
              <a:rPr smtClean="0"/>
              <a:t>fabrika-krasok.net/</a:t>
            </a:r>
            <a:endParaRPr lang="ru-RU" dirty="0"/>
          </a:p>
        </p:txBody>
      </p:sp>
      <p:pic>
        <p:nvPicPr>
          <p:cNvPr id="17" name="Рисунок 16" descr="667.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296" r="10296"/>
          <a:stretch>
            <a:fillRect/>
          </a:stretch>
        </p:blipFill>
        <p:spPr>
          <a:xfrm>
            <a:off x="692150" y="577850"/>
            <a:ext cx="5838825" cy="5761038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017" y="2821289"/>
            <a:ext cx="5011410" cy="921807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6073121" cy="1325563"/>
          </a:xfrm>
        </p:spPr>
        <p:txBody>
          <a:bodyPr rtlCol="0"/>
          <a:lstStyle/>
          <a:p>
            <a:r>
              <a:rPr lang="ru-RU" sz="2800" dirty="0"/>
              <a:t>Суть </a:t>
            </a:r>
            <a:r>
              <a:rPr lang="ru-RU" sz="2800" dirty="0" err="1"/>
              <a:t>нанолинейки</a:t>
            </a:r>
            <a:r>
              <a:rPr lang="ru-RU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A</a:t>
            </a:r>
            <a:r>
              <a:rPr lang="en-US" sz="2800" cap="none" dirty="0" err="1" smtClean="0"/>
              <a:t>g</a:t>
            </a:r>
            <a:r>
              <a:rPr lang="en-US" sz="2800" dirty="0" err="1" smtClean="0"/>
              <a:t>bionika</a:t>
            </a:r>
            <a:r>
              <a:rPr lang="en-US" sz="2800" dirty="0" smtClean="0"/>
              <a:t> </a:t>
            </a:r>
            <a:r>
              <a:rPr lang="en-US" sz="2800" cap="none" dirty="0" err="1" smtClean="0"/>
              <a:t>dekorus</a:t>
            </a:r>
            <a:r>
              <a:rPr lang="ru-RU" sz="2800" dirty="0" smtClean="0"/>
              <a:t>™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 descr="667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645" r="19645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2" y="1704513"/>
            <a:ext cx="4911927" cy="4472450"/>
          </a:xfrm>
        </p:spPr>
        <p:txBody>
          <a:bodyPr rtlCol="0"/>
          <a:lstStyle/>
          <a:p>
            <a:pPr marL="0" indent="0" algn="just">
              <a:buNone/>
            </a:pPr>
            <a:r>
              <a:rPr lang="ru-RU" sz="1600" dirty="0"/>
              <a:t>ООО НПО «Фабрика-Красок</a:t>
            </a:r>
            <a:r>
              <a:rPr lang="ru-RU" sz="1600" dirty="0" smtClean="0"/>
              <a:t>» уже </a:t>
            </a:r>
            <a:r>
              <a:rPr lang="ru-RU" sz="1600" dirty="0"/>
              <a:t>20 лет </a:t>
            </a:r>
            <a:r>
              <a:rPr lang="ru-RU" sz="1600" dirty="0" smtClean="0"/>
              <a:t>создает декоративные покрытия</a:t>
            </a:r>
            <a:r>
              <a:rPr lang="ru-RU" sz="1600" dirty="0"/>
              <a:t> для </a:t>
            </a:r>
            <a:r>
              <a:rPr lang="ru-RU" sz="1600" dirty="0" smtClean="0"/>
              <a:t>Вас. Мы – первая Российская компания, </a:t>
            </a:r>
            <a:r>
              <a:rPr lang="ru-RU" sz="1600" dirty="0"/>
              <a:t>которая внедрила и запатентовала рецепт и технологию производства покрытий, обладающих бактерицидными (способными убивать бактерии) и </a:t>
            </a:r>
            <a:r>
              <a:rPr lang="ru-RU" sz="1600" dirty="0" err="1"/>
              <a:t>вируцилидными</a:t>
            </a:r>
            <a:r>
              <a:rPr lang="ru-RU" sz="1600" dirty="0"/>
              <a:t> (способными деактивировать вирусы) свойствами.</a:t>
            </a:r>
          </a:p>
          <a:p>
            <a:pPr marL="0" indent="0" algn="just">
              <a:buNone/>
            </a:pPr>
            <a:r>
              <a:rPr lang="ru-RU" sz="1600" dirty="0"/>
              <a:t>Бактерии и вирусы окружают</a:t>
            </a:r>
            <a:r>
              <a:rPr lang="ru-RU" sz="1600" b="1" dirty="0"/>
              <a:t> </a:t>
            </a:r>
            <a:r>
              <a:rPr lang="ru-RU" sz="1600" dirty="0"/>
              <a:t>нас везде. Исследования показывают, что бактерий распространяются на любых поверхностях. </a:t>
            </a:r>
          </a:p>
          <a:p>
            <a:pPr marL="0" indent="0" algn="just">
              <a:buNone/>
            </a:pPr>
            <a:r>
              <a:rPr lang="ru-RU" sz="1600" dirty="0"/>
              <a:t>Офисы, производства, медицинские учреждения, детские сады, школы, места общественного питания, спортивные комплексы – все те места, где ежедневно проходит большое количество людей и происходит контакт с поверхностью – дверные ручки, кнопки лифта, стены и т.д.</a:t>
            </a:r>
          </a:p>
          <a:p>
            <a:pPr marL="0" indent="0" algn="just">
              <a:buNone/>
            </a:pPr>
            <a:r>
              <a:rPr lang="ru-RU" sz="1600" dirty="0"/>
              <a:t>Места с повышенной влажностью: банные комплексы, ванные комнаты, подвальные помещения, места с неудовлетворительной гидроизоляцией.</a:t>
            </a:r>
          </a:p>
        </p:txBody>
      </p:sp>
    </p:spTree>
    <p:extLst>
      <p:ext uri="{BB962C8B-B14F-4D97-AF65-F5344CB8AC3E}">
        <p14:creationId xmlns="" xmlns:p14="http://schemas.microsoft.com/office/powerpoint/2010/main" val="24451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748461"/>
          </a:xfrm>
        </p:spPr>
        <p:txBody>
          <a:bodyPr/>
          <a:lstStyle/>
          <a:p>
            <a:pPr algn="ctr"/>
            <a:r>
              <a:rPr lang="ru-RU" dirty="0"/>
              <a:t>Какие клиентские группы мы можем охватить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5</a:t>
            </a:fld>
            <a:endParaRPr lang="ru-RU" noProof="0" dirty="0"/>
          </a:p>
        </p:txBody>
      </p:sp>
      <p:sp>
        <p:nvSpPr>
          <p:cNvPr id="9" name="Объект 8"/>
          <p:cNvSpPr>
            <a:spLocks noGrp="1"/>
          </p:cNvSpPr>
          <p:nvPr>
            <p:ph idx="17"/>
          </p:nvPr>
        </p:nvSpPr>
        <p:spPr>
          <a:xfrm>
            <a:off x="524454" y="4802915"/>
            <a:ext cx="2588705" cy="965500"/>
          </a:xfrm>
        </p:spPr>
        <p:txBody>
          <a:bodyPr/>
          <a:lstStyle/>
          <a:p>
            <a:r>
              <a:rPr lang="ru-RU" sz="1400" dirty="0"/>
              <a:t>медицинских учреждений (приемный покой, поликлиника, реанимационные палаты, операционные блоки)</a:t>
            </a:r>
          </a:p>
        </p:txBody>
      </p:sp>
      <p:sp>
        <p:nvSpPr>
          <p:cNvPr id="11" name="Объект 10"/>
          <p:cNvSpPr>
            <a:spLocks noGrp="1"/>
          </p:cNvSpPr>
          <p:nvPr>
            <p:ph idx="19"/>
          </p:nvPr>
        </p:nvSpPr>
        <p:spPr>
          <a:xfrm>
            <a:off x="3377853" y="4802916"/>
            <a:ext cx="2588705" cy="186334"/>
          </a:xfrm>
        </p:spPr>
        <p:txBody>
          <a:bodyPr/>
          <a:lstStyle/>
          <a:p>
            <a:r>
              <a:rPr lang="ru-RU" sz="1400" dirty="0"/>
              <a:t>учебных заведений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21"/>
          </p:nvPr>
        </p:nvSpPr>
        <p:spPr>
          <a:xfrm>
            <a:off x="6216589" y="4802916"/>
            <a:ext cx="2588705" cy="186334"/>
          </a:xfrm>
        </p:spPr>
        <p:txBody>
          <a:bodyPr/>
          <a:lstStyle/>
          <a:p>
            <a:r>
              <a:rPr lang="ru-RU" sz="1400" dirty="0"/>
              <a:t>детских садов</a:t>
            </a:r>
          </a:p>
        </p:txBody>
      </p:sp>
      <p:sp>
        <p:nvSpPr>
          <p:cNvPr id="15" name="Объект 14"/>
          <p:cNvSpPr>
            <a:spLocks noGrp="1"/>
          </p:cNvSpPr>
          <p:nvPr>
            <p:ph idx="23"/>
          </p:nvPr>
        </p:nvSpPr>
        <p:spPr>
          <a:xfrm>
            <a:off x="9068972" y="4829550"/>
            <a:ext cx="2588705" cy="718994"/>
          </a:xfrm>
        </p:spPr>
        <p:txBody>
          <a:bodyPr/>
          <a:lstStyle/>
          <a:p>
            <a:r>
              <a:rPr lang="ru-RU" sz="1400" dirty="0"/>
              <a:t>предприятий общественного питания, баров, ресторанов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0612" y="1174848"/>
            <a:ext cx="10421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Результаты проведенных исследований позволяют предложить краску, содержащую </a:t>
            </a:r>
            <a:r>
              <a:rPr lang="ru-RU" dirty="0" err="1"/>
              <a:t>наночастицы</a:t>
            </a:r>
            <a:r>
              <a:rPr lang="ru-RU" dirty="0"/>
              <a:t> серебра и меди, в качестве профилактического антимикробного средства для:</a:t>
            </a:r>
          </a:p>
        </p:txBody>
      </p:sp>
      <p:pic>
        <p:nvPicPr>
          <p:cNvPr id="17" name="Рисунок 16" descr="Top-Five-Trends-in-health-care-in-2019-1024x68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6699" r="16699"/>
          <a:stretch>
            <a:fillRect/>
          </a:stretch>
        </p:blipFill>
        <p:spPr>
          <a:xfrm>
            <a:off x="668623" y="2062163"/>
            <a:ext cx="2509200" cy="2509200"/>
          </a:xfrm>
        </p:spPr>
      </p:pic>
      <p:pic>
        <p:nvPicPr>
          <p:cNvPr id="20" name="Рисунок 19" descr="228c3838d4adffffc2c9cd9fdd5338ad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711" r="16711"/>
          <a:stretch>
            <a:fillRect/>
          </a:stretch>
        </p:blipFill>
        <p:spPr>
          <a:xfrm>
            <a:off x="3442121" y="2062163"/>
            <a:ext cx="2509200" cy="2509200"/>
          </a:xfrm>
        </p:spPr>
      </p:pic>
      <p:pic>
        <p:nvPicPr>
          <p:cNvPr id="22" name="Рисунок 21" descr="1381605537_tinymce-1024x616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9922" r="19922"/>
          <a:stretch>
            <a:fillRect/>
          </a:stretch>
        </p:blipFill>
        <p:spPr>
          <a:xfrm>
            <a:off x="6236468" y="2062163"/>
            <a:ext cx="2509200" cy="2509200"/>
          </a:xfrm>
        </p:spPr>
      </p:pic>
      <p:pic>
        <p:nvPicPr>
          <p:cNvPr id="29" name="Рисунок 28" descr="b93f1c47700205.58820b04efe4f.jpg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8750" r="18750"/>
          <a:stretch>
            <a:fillRect/>
          </a:stretch>
        </p:blipFill>
        <p:spPr>
          <a:xfrm>
            <a:off x="9044472" y="2061602"/>
            <a:ext cx="2509200" cy="2509200"/>
          </a:xfrm>
        </p:spPr>
      </p:pic>
    </p:spTree>
    <p:extLst>
      <p:ext uri="{BB962C8B-B14F-4D97-AF65-F5344CB8AC3E}">
        <p14:creationId xmlns="" xmlns:p14="http://schemas.microsoft.com/office/powerpoint/2010/main" val="17347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748461"/>
          </a:xfrm>
        </p:spPr>
        <p:txBody>
          <a:bodyPr/>
          <a:lstStyle/>
          <a:p>
            <a:pPr algn="ctr"/>
            <a:r>
              <a:rPr lang="ru-RU" dirty="0"/>
              <a:t>Какие клиентские группы мы можем охватить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6</a:t>
            </a:fld>
            <a:endParaRPr lang="ru-RU" noProof="0" dirty="0"/>
          </a:p>
        </p:txBody>
      </p:sp>
      <p:sp>
        <p:nvSpPr>
          <p:cNvPr id="9" name="Объект 8"/>
          <p:cNvSpPr>
            <a:spLocks noGrp="1"/>
          </p:cNvSpPr>
          <p:nvPr>
            <p:ph idx="17"/>
          </p:nvPr>
        </p:nvSpPr>
        <p:spPr>
          <a:xfrm>
            <a:off x="524454" y="3897657"/>
            <a:ext cx="2588705" cy="521745"/>
          </a:xfrm>
        </p:spPr>
        <p:txBody>
          <a:bodyPr/>
          <a:lstStyle/>
          <a:p>
            <a:r>
              <a:rPr lang="ru-RU" sz="1400" dirty="0" smtClean="0"/>
              <a:t>спортивные комплексы</a:t>
            </a:r>
            <a:endParaRPr lang="ru-RU" sz="1400" dirty="0"/>
          </a:p>
        </p:txBody>
      </p:sp>
      <p:sp>
        <p:nvSpPr>
          <p:cNvPr id="11" name="Объект 10"/>
          <p:cNvSpPr>
            <a:spLocks noGrp="1"/>
          </p:cNvSpPr>
          <p:nvPr>
            <p:ph idx="19"/>
          </p:nvPr>
        </p:nvSpPr>
        <p:spPr>
          <a:xfrm>
            <a:off x="3377853" y="3897657"/>
            <a:ext cx="2588705" cy="495389"/>
          </a:xfrm>
        </p:spPr>
        <p:txBody>
          <a:bodyPr/>
          <a:lstStyle/>
          <a:p>
            <a:r>
              <a:rPr lang="ru-RU" sz="1400" dirty="0" smtClean="0"/>
              <a:t>бани </a:t>
            </a:r>
            <a:r>
              <a:rPr lang="ru-RU" sz="1400" dirty="0"/>
              <a:t>и </a:t>
            </a:r>
            <a:r>
              <a:rPr lang="ru-RU" sz="1400" dirty="0" smtClean="0"/>
              <a:t>сауны</a:t>
            </a:r>
            <a:endParaRPr lang="ru-RU" sz="1400" dirty="0"/>
          </a:p>
        </p:txBody>
      </p:sp>
      <p:sp>
        <p:nvSpPr>
          <p:cNvPr id="13" name="Объект 12"/>
          <p:cNvSpPr>
            <a:spLocks noGrp="1"/>
          </p:cNvSpPr>
          <p:nvPr>
            <p:ph idx="21"/>
          </p:nvPr>
        </p:nvSpPr>
        <p:spPr>
          <a:xfrm>
            <a:off x="6216589" y="3897657"/>
            <a:ext cx="2588705" cy="495389"/>
          </a:xfrm>
        </p:spPr>
        <p:txBody>
          <a:bodyPr/>
          <a:lstStyle/>
          <a:p>
            <a:r>
              <a:rPr lang="ru-RU" sz="1400" dirty="0"/>
              <a:t>ванные и кухни</a:t>
            </a:r>
          </a:p>
        </p:txBody>
      </p:sp>
      <p:sp>
        <p:nvSpPr>
          <p:cNvPr id="15" name="Объект 14"/>
          <p:cNvSpPr>
            <a:spLocks noGrp="1"/>
          </p:cNvSpPr>
          <p:nvPr>
            <p:ph idx="23"/>
          </p:nvPr>
        </p:nvSpPr>
        <p:spPr>
          <a:xfrm>
            <a:off x="9068972" y="3897658"/>
            <a:ext cx="2588705" cy="535193"/>
          </a:xfrm>
        </p:spPr>
        <p:txBody>
          <a:bodyPr/>
          <a:lstStyle/>
          <a:p>
            <a:r>
              <a:rPr lang="ru-RU" sz="1400" dirty="0"/>
              <a:t>погреба и подвалы и т.д.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0612" y="4682070"/>
            <a:ext cx="10421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j-lt"/>
              </a:rPr>
              <a:t>На </a:t>
            </a:r>
            <a:r>
              <a:rPr lang="ru-RU" dirty="0" smtClean="0">
                <a:latin typeface="+mj-lt"/>
              </a:rPr>
              <a:t>ЛКМ </a:t>
            </a:r>
            <a:r>
              <a:rPr lang="ru-RU" dirty="0">
                <a:latin typeface="+mj-lt"/>
              </a:rPr>
              <a:t>(</a:t>
            </a:r>
            <a:r>
              <a:rPr lang="ru-RU" dirty="0" smtClean="0">
                <a:latin typeface="+mj-lt"/>
              </a:rPr>
              <a:t>лакокрасочные материалы) </a:t>
            </a:r>
            <a:r>
              <a:rPr lang="ru-RU" dirty="0">
                <a:latin typeface="+mj-lt"/>
              </a:rPr>
              <a:t>с биоцидными (антимикробными) свойствами получен </a:t>
            </a:r>
            <a:r>
              <a:rPr lang="ru-RU" dirty="0" smtClean="0">
                <a:latin typeface="+mj-lt"/>
              </a:rPr>
              <a:t>сертификат </a:t>
            </a:r>
            <a:r>
              <a:rPr lang="ru-RU" dirty="0">
                <a:latin typeface="+mj-lt"/>
              </a:rPr>
              <a:t>РФ. Использование данного материала в ходе ремонтных работ было рекомендовано правительством Москвы.</a:t>
            </a:r>
          </a:p>
        </p:txBody>
      </p:sp>
      <p:pic>
        <p:nvPicPr>
          <p:cNvPr id="20" name="Рисунок 19" descr="original_58e1305840c0886c708b4e01_59db61cdeaa46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875" r="21875"/>
          <a:stretch>
            <a:fillRect/>
          </a:stretch>
        </p:blipFill>
        <p:spPr>
          <a:xfrm>
            <a:off x="668630" y="1343025"/>
            <a:ext cx="2509200" cy="2509200"/>
          </a:xfrm>
        </p:spPr>
      </p:pic>
      <p:pic>
        <p:nvPicPr>
          <p:cNvPr id="22" name="Рисунок 21" descr="a8f32d7db93f9b12d3cded793b42e54e.jpg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1875" r="21875"/>
          <a:stretch>
            <a:fillRect/>
          </a:stretch>
        </p:blipFill>
        <p:spPr>
          <a:xfrm>
            <a:off x="3442126" y="1343025"/>
            <a:ext cx="2509200" cy="2509200"/>
          </a:xfrm>
        </p:spPr>
      </p:pic>
      <p:pic>
        <p:nvPicPr>
          <p:cNvPr id="23" name="Рисунок 22" descr="в1.jpg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l="14656" r="14656"/>
          <a:stretch>
            <a:fillRect/>
          </a:stretch>
        </p:blipFill>
        <p:spPr>
          <a:xfrm>
            <a:off x="6236460" y="1343025"/>
            <a:ext cx="2509200" cy="2509200"/>
          </a:xfrm>
        </p:spPr>
      </p:pic>
      <p:pic>
        <p:nvPicPr>
          <p:cNvPr id="26" name="Рисунок 25" descr="s1200 (1).jpg"/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6748" r="16748"/>
          <a:stretch>
            <a:fillRect/>
          </a:stretch>
        </p:blipFill>
        <p:spPr>
          <a:xfrm>
            <a:off x="9053351" y="1343025"/>
            <a:ext cx="2509200" cy="2509200"/>
          </a:xfrm>
        </p:spPr>
      </p:pic>
    </p:spTree>
    <p:extLst>
      <p:ext uri="{BB962C8B-B14F-4D97-AF65-F5344CB8AC3E}">
        <p14:creationId xmlns="" xmlns:p14="http://schemas.microsoft.com/office/powerpoint/2010/main" val="18978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5"/>
          </p:nvPr>
        </p:nvSpPr>
        <p:spPr>
          <a:xfrm>
            <a:off x="698500" y="1903728"/>
            <a:ext cx="4056436" cy="495389"/>
          </a:xfrm>
        </p:spPr>
        <p:txBody>
          <a:bodyPr/>
          <a:lstStyle/>
          <a:p>
            <a:r>
              <a:rPr lang="en-US" dirty="0" smtClean="0"/>
              <a:t>A</a:t>
            </a:r>
            <a:r>
              <a:rPr lang="en-US" cap="none" dirty="0" smtClean="0"/>
              <a:t>g</a:t>
            </a:r>
            <a:r>
              <a:rPr lang="ru-RU" dirty="0" smtClean="0"/>
              <a:t>-ЭКОГРУНТ </a:t>
            </a:r>
            <a:r>
              <a:rPr lang="ru-RU" dirty="0"/>
              <a:t>– антибактериальная глубоко проникающая пропитка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96416" y="1904756"/>
            <a:ext cx="605487" cy="605487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766" y="2863158"/>
            <a:ext cx="3437001" cy="284664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Продукты </a:t>
            </a:r>
            <a:r>
              <a:rPr lang="ru-RU" dirty="0" err="1"/>
              <a:t>нанолинейки</a:t>
            </a:r>
            <a:r>
              <a:rPr lang="ru-RU" dirty="0"/>
              <a:t> </a:t>
            </a:r>
            <a:r>
              <a:rPr lang="en-US" cap="none" dirty="0" err="1" smtClean="0"/>
              <a:t>dekorus</a:t>
            </a:r>
            <a:r>
              <a:rPr lang="ru-RU" dirty="0" smtClean="0"/>
              <a:t>™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553" y="1647825"/>
            <a:ext cx="2844219" cy="2835275"/>
          </a:xfrm>
        </p:spPr>
      </p:pic>
      <p:sp>
        <p:nvSpPr>
          <p:cNvPr id="7" name="Объект 6"/>
          <p:cNvSpPr>
            <a:spLocks noGrp="1"/>
          </p:cNvSpPr>
          <p:nvPr>
            <p:ph idx="20"/>
          </p:nvPr>
        </p:nvSpPr>
        <p:spPr>
          <a:xfrm>
            <a:off x="7475708" y="4963450"/>
            <a:ext cx="4492174" cy="495389"/>
          </a:xfrm>
        </p:spPr>
        <p:txBody>
          <a:bodyPr/>
          <a:lstStyle/>
          <a:p>
            <a:r>
              <a:rPr lang="ru-RU" dirty="0">
                <a:solidFill>
                  <a:srgbClr val="2C567A"/>
                </a:solidFill>
              </a:rPr>
              <a:t>ЭМАЛЬ </a:t>
            </a:r>
            <a:r>
              <a:rPr lang="en-US" dirty="0" err="1" smtClean="0">
                <a:solidFill>
                  <a:srgbClr val="2C567A"/>
                </a:solidFill>
              </a:rPr>
              <a:t>A</a:t>
            </a:r>
            <a:r>
              <a:rPr lang="en-US" cap="none" dirty="0" err="1" smtClean="0">
                <a:solidFill>
                  <a:srgbClr val="2C567A"/>
                </a:solidFill>
              </a:rPr>
              <a:t>g</a:t>
            </a:r>
            <a:r>
              <a:rPr lang="en-US" dirty="0" err="1" smtClean="0">
                <a:solidFill>
                  <a:srgbClr val="2C567A"/>
                </a:solidFill>
              </a:rPr>
              <a:t>Bionika</a:t>
            </a:r>
            <a:r>
              <a:rPr lang="ru-RU" dirty="0" smtClean="0">
                <a:solidFill>
                  <a:srgbClr val="2C567A"/>
                </a:solidFill>
              </a:rPr>
              <a:t> </a:t>
            </a:r>
            <a:r>
              <a:rPr lang="ru-RU" dirty="0">
                <a:solidFill>
                  <a:srgbClr val="2C567A"/>
                </a:solidFill>
              </a:rPr>
              <a:t>– </a:t>
            </a:r>
            <a:r>
              <a:rPr lang="ru-RU" dirty="0" smtClean="0">
                <a:solidFill>
                  <a:srgbClr val="2C567A"/>
                </a:solidFill>
              </a:rPr>
              <a:t>антибактериальная Водно-дисперсионная акриловая краска</a:t>
            </a:r>
            <a:endParaRPr lang="ru-RU" dirty="0">
              <a:solidFill>
                <a:srgbClr val="2C567A"/>
              </a:solidFill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" r="131"/>
          <a:stretch>
            <a:fillRect/>
          </a:stretch>
        </p:blipFill>
        <p:spPr>
          <a:xfrm>
            <a:off x="6158753" y="4879219"/>
            <a:ext cx="900953" cy="718622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94" y="2770342"/>
            <a:ext cx="190039" cy="285750"/>
          </a:xfrm>
          <a:prstGeom prst="rect">
            <a:avLst/>
          </a:prstGeom>
        </p:spPr>
      </p:pic>
      <p:sp>
        <p:nvSpPr>
          <p:cNvPr id="14" name="Управляющая кнопка: сведения 13">
            <a:hlinkClick r:id="rId7" action="ppaction://hlinksldjump" highlightClick="1"/>
          </p:cNvPr>
          <p:cNvSpPr/>
          <p:nvPr/>
        </p:nvSpPr>
        <p:spPr>
          <a:xfrm>
            <a:off x="5316467" y="1917812"/>
            <a:ext cx="542167" cy="550259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сведения 14">
            <a:hlinkClick r:id="rId8" action="ppaction://hlinksldjump" highlightClick="1"/>
          </p:cNvPr>
          <p:cNvSpPr/>
          <p:nvPr/>
        </p:nvSpPr>
        <p:spPr>
          <a:xfrm>
            <a:off x="6408892" y="4887589"/>
            <a:ext cx="436970" cy="712099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5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5"/>
          </p:nvPr>
        </p:nvSpPr>
        <p:spPr>
          <a:xfrm>
            <a:off x="403412" y="1903728"/>
            <a:ext cx="4351524" cy="826025"/>
          </a:xfrm>
        </p:spPr>
        <p:txBody>
          <a:bodyPr/>
          <a:lstStyle/>
          <a:p>
            <a:r>
              <a:rPr lang="ru-RU" dirty="0" smtClean="0">
                <a:solidFill>
                  <a:srgbClr val="2C567A"/>
                </a:solidFill>
              </a:rPr>
              <a:t>Глянцевая ЭМАЛЬ </a:t>
            </a:r>
            <a:r>
              <a:rPr lang="en-US" dirty="0" err="1">
                <a:solidFill>
                  <a:srgbClr val="2C567A"/>
                </a:solidFill>
              </a:rPr>
              <a:t>A</a:t>
            </a:r>
            <a:r>
              <a:rPr lang="en-US" cap="none" dirty="0" err="1">
                <a:solidFill>
                  <a:srgbClr val="2C567A"/>
                </a:solidFill>
              </a:rPr>
              <a:t>g</a:t>
            </a:r>
            <a:r>
              <a:rPr lang="en-US" dirty="0" err="1">
                <a:solidFill>
                  <a:srgbClr val="2C567A"/>
                </a:solidFill>
              </a:rPr>
              <a:t>Bionika</a:t>
            </a:r>
            <a:r>
              <a:rPr lang="ru-RU" dirty="0">
                <a:solidFill>
                  <a:srgbClr val="2C567A"/>
                </a:solidFill>
              </a:rPr>
              <a:t> – антибактериальная Водно-дисперсионная акриловая краска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23329" y="1810627"/>
            <a:ext cx="899597" cy="72478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117" y="2863850"/>
            <a:ext cx="2855367" cy="284638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Продукты </a:t>
            </a:r>
            <a:r>
              <a:rPr lang="ru-RU" dirty="0" err="1"/>
              <a:t>нанолинейки</a:t>
            </a:r>
            <a:r>
              <a:rPr lang="ru-RU" dirty="0"/>
              <a:t> </a:t>
            </a:r>
            <a:r>
              <a:rPr lang="en-US" cap="none" dirty="0" err="1" smtClean="0"/>
              <a:t>dekorus</a:t>
            </a:r>
            <a:r>
              <a:rPr lang="ru-RU" dirty="0" smtClean="0"/>
              <a:t>™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9983" y="1647825"/>
            <a:ext cx="3409359" cy="2835275"/>
          </a:xfrm>
        </p:spPr>
      </p:pic>
      <p:sp>
        <p:nvSpPr>
          <p:cNvPr id="7" name="Объект 6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567A"/>
                </a:solidFill>
              </a:rPr>
              <a:t>A</a:t>
            </a:r>
            <a:r>
              <a:rPr lang="en-US" cap="none" dirty="0" smtClean="0">
                <a:solidFill>
                  <a:srgbClr val="2C567A"/>
                </a:solidFill>
              </a:rPr>
              <a:t>g</a:t>
            </a:r>
            <a:r>
              <a:rPr lang="ru-RU" dirty="0" smtClean="0">
                <a:solidFill>
                  <a:srgbClr val="2C567A"/>
                </a:solidFill>
              </a:rPr>
              <a:t>-ЭКОЩИТ </a:t>
            </a:r>
            <a:r>
              <a:rPr lang="ru-RU" dirty="0">
                <a:solidFill>
                  <a:srgbClr val="2C567A"/>
                </a:solidFill>
              </a:rPr>
              <a:t>– лак/воск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" r="131"/>
          <a:stretch>
            <a:fillRect/>
          </a:stretch>
        </p:blipFill>
        <p:spPr>
          <a:xfrm>
            <a:off x="6281470" y="4867835"/>
            <a:ext cx="697554" cy="697554"/>
          </a:xfrm>
        </p:spPr>
      </p:pic>
      <p:sp>
        <p:nvSpPr>
          <p:cNvPr id="13" name="Управляющая кнопка: сведения 12">
            <a:hlinkClick r:id="rId6" action="ppaction://hlinksldjump" highlightClick="1"/>
          </p:cNvPr>
          <p:cNvSpPr/>
          <p:nvPr/>
        </p:nvSpPr>
        <p:spPr>
          <a:xfrm>
            <a:off x="6295604" y="4879497"/>
            <a:ext cx="623086" cy="663547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3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cap="none" dirty="0" smtClean="0"/>
              <a:t>g</a:t>
            </a:r>
            <a:r>
              <a:rPr lang="ru-RU" dirty="0"/>
              <a:t>-</a:t>
            </a:r>
            <a:r>
              <a:rPr lang="ru-RU" dirty="0" smtClean="0"/>
              <a:t>ЭКОСТОП </a:t>
            </a:r>
            <a:r>
              <a:rPr lang="ru-RU" dirty="0"/>
              <a:t>– концентрат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04" b="3704"/>
          <a:stretch>
            <a:fillRect/>
          </a:stretch>
        </p:blipFill>
        <p:spPr>
          <a:xfrm>
            <a:off x="5163671" y="1716498"/>
            <a:ext cx="845809" cy="845809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6439" y="2863850"/>
            <a:ext cx="3422722" cy="284638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Продукты </a:t>
            </a:r>
            <a:r>
              <a:rPr lang="ru-RU" dirty="0" err="1"/>
              <a:t>нанолинейки</a:t>
            </a:r>
            <a:r>
              <a:rPr lang="ru-RU" dirty="0"/>
              <a:t> </a:t>
            </a:r>
            <a:r>
              <a:rPr lang="en-US" cap="none" dirty="0" err="1" smtClean="0"/>
              <a:t>dekorus</a:t>
            </a:r>
            <a:r>
              <a:rPr lang="ru-RU" dirty="0" smtClean="0"/>
              <a:t>™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9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42553" y="1647825"/>
            <a:ext cx="2844219" cy="2835275"/>
          </a:xfrm>
        </p:spPr>
      </p:pic>
      <p:sp>
        <p:nvSpPr>
          <p:cNvPr id="7" name="Объект 6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C567A"/>
                </a:solidFill>
              </a:rPr>
              <a:t>Материал в разработке</a:t>
            </a:r>
            <a:endParaRPr lang="ru-RU" dirty="0">
              <a:solidFill>
                <a:srgbClr val="2C567A"/>
              </a:solidFill>
            </a:endParaRPr>
          </a:p>
        </p:txBody>
      </p:sp>
      <p:pic>
        <p:nvPicPr>
          <p:cNvPr id="20" name="Рисунок 19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5677" y="4840940"/>
            <a:ext cx="559218" cy="730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89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34076243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19797F-2510-4681-A59B-FCD8F3733F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tf34076243</Template>
  <TotalTime>0</TotalTime>
  <Words>6827</Words>
  <Application>Microsoft Office PowerPoint</Application>
  <PresentationFormat>Произвольный</PresentationFormat>
  <Paragraphs>287</Paragraphs>
  <Slides>35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tf34076243</vt:lpstr>
      <vt:lpstr>Специальное оформление</vt:lpstr>
      <vt:lpstr>Нанотехнологии против вирусов и бактерий</vt:lpstr>
      <vt:lpstr>Краткий обзор</vt:lpstr>
      <vt:lpstr>Содержание </vt:lpstr>
      <vt:lpstr>Суть нанолинейки  Agbionika dekorus™ </vt:lpstr>
      <vt:lpstr>Какие клиентские группы мы можем охватить</vt:lpstr>
      <vt:lpstr>Какие клиентские группы мы можем охватить</vt:lpstr>
      <vt:lpstr>Продукты нанолинейки dekorus™</vt:lpstr>
      <vt:lpstr>Продукты нанолинейки dekorus™</vt:lpstr>
      <vt:lpstr>Продукты нанолинейки dekorus™</vt:lpstr>
      <vt:lpstr>Что такое наносеребро и наномедь</vt:lpstr>
      <vt:lpstr>Что такое наносеребро и наномедь</vt:lpstr>
      <vt:lpstr>Как работают нанометаллы</vt:lpstr>
      <vt:lpstr>Слайд 13</vt:lpstr>
      <vt:lpstr>Слайд 14</vt:lpstr>
      <vt:lpstr>Научные материалы и исследования</vt:lpstr>
      <vt:lpstr>Научные материалы и исследования</vt:lpstr>
      <vt:lpstr>Слайд 17</vt:lpstr>
      <vt:lpstr>Научные материалы и исследования</vt:lpstr>
      <vt:lpstr>Слайд 19</vt:lpstr>
      <vt:lpstr>Подтвержденные применения в других областях</vt:lpstr>
      <vt:lpstr>Слайд 21</vt:lpstr>
      <vt:lpstr>Антибактериальные свойства:  как это работает</vt:lpstr>
      <vt:lpstr>Противомикробный эффект наночастиц серебра</vt:lpstr>
      <vt:lpstr>Противогрибковый эффект наночастиц</vt:lpstr>
      <vt:lpstr>Наносеребро в ветеринарии</vt:lpstr>
      <vt:lpstr>Строительство</vt:lpstr>
      <vt:lpstr>Слайд 27</vt:lpstr>
      <vt:lpstr>Слайд 28</vt:lpstr>
      <vt:lpstr>Слайд 29</vt:lpstr>
      <vt:lpstr>Слайд 30</vt:lpstr>
      <vt:lpstr>Кто уже попробовал и  не пожалел</vt:lpstr>
      <vt:lpstr>Маркетинговые материалы</vt:lpstr>
      <vt:lpstr>КИМ (контрольно измерительные материалы) для проверки уровня знаний менеджера-консультанта</vt:lpstr>
      <vt:lpstr>Список использованных материалов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2020-03-31T09:31:44Z</dcterms:created>
  <dcterms:modified xsi:type="dcterms:W3CDTF">2020-04-07T15:10:51Z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