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68" r:id="rId6"/>
    <p:sldId id="269" r:id="rId7"/>
    <p:sldId id="271" r:id="rId8"/>
    <p:sldId id="260" r:id="rId9"/>
    <p:sldId id="272" r:id="rId10"/>
    <p:sldId id="262" r:id="rId11"/>
    <p:sldId id="263" r:id="rId12"/>
    <p:sldId id="264" r:id="rId13"/>
    <p:sldId id="265" r:id="rId14"/>
    <p:sldId id="266" r:id="rId15"/>
  </p:sldIdLst>
  <p:sldSz cx="9906000" cy="6858000" type="A4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 showGuides="1">
      <p:cViewPr>
        <p:scale>
          <a:sx n="66" d="100"/>
          <a:sy n="66" d="100"/>
        </p:scale>
        <p:origin x="-1762" y="-45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88193-7882-4AF1-B2F0-0CD0F5383C11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FA2B4-F256-49C0-864A-61F36272A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2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FA2B4-F256-49C0-864A-61F36272A92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4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FA2B4-F256-49C0-864A-61F36272A92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FA2B4-F256-49C0-864A-61F36272A92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4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4ECA-047E-4B0F-8467-8BA6C93A845B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ABF-0DCC-46B6-9338-0C338D00A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28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4ECA-047E-4B0F-8467-8BA6C93A845B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ABF-0DCC-46B6-9338-0C338D00A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22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5624" y="384175"/>
            <a:ext cx="3119702" cy="8193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3077" y="384175"/>
            <a:ext cx="9197446" cy="8193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4ECA-047E-4B0F-8467-8BA6C93A845B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ABF-0DCC-46B6-9338-0C338D00A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0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4ECA-047E-4B0F-8467-8BA6C93A845B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ABF-0DCC-46B6-9338-0C338D00A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4ECA-047E-4B0F-8467-8BA6C93A845B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ABF-0DCC-46B6-9338-0C338D00A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0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078" y="2239963"/>
            <a:ext cx="6158573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16750" y="2239963"/>
            <a:ext cx="6158575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4ECA-047E-4B0F-8467-8BA6C93A845B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ABF-0DCC-46B6-9338-0C338D00A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4ECA-047E-4B0F-8467-8BA6C93A845B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ABF-0DCC-46B6-9338-0C338D00A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9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4ECA-047E-4B0F-8467-8BA6C93A845B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ABF-0DCC-46B6-9338-0C338D00A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5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4ECA-047E-4B0F-8467-8BA6C93A845B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ABF-0DCC-46B6-9338-0C338D00A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4ECA-047E-4B0F-8467-8BA6C93A845B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ABF-0DCC-46B6-9338-0C338D00A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07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4ECA-047E-4B0F-8467-8BA6C93A845B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ABF-0DCC-46B6-9338-0C338D00A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42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F4ECA-047E-4B0F-8467-8BA6C93A845B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39ABF-0DCC-46B6-9338-0C338D00A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1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://dolinatlt.ru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1.jpeg"/><Relationship Id="rId7" Type="http://schemas.openxmlformats.org/officeDocument/2006/relationships/image" Target="../media/image75.jpeg"/><Relationship Id="rId12" Type="http://schemas.openxmlformats.org/officeDocument/2006/relationships/image" Target="../media/image6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pn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13" Type="http://schemas.openxmlformats.org/officeDocument/2006/relationships/image" Target="../media/image90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12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eg"/><Relationship Id="rId11" Type="http://schemas.openxmlformats.org/officeDocument/2006/relationships/image" Target="../media/image88.jpeg"/><Relationship Id="rId5" Type="http://schemas.openxmlformats.org/officeDocument/2006/relationships/image" Target="../media/image82.jpeg"/><Relationship Id="rId15" Type="http://schemas.openxmlformats.org/officeDocument/2006/relationships/image" Target="../media/image92.png"/><Relationship Id="rId10" Type="http://schemas.openxmlformats.org/officeDocument/2006/relationships/image" Target="../media/image87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Relationship Id="rId14" Type="http://schemas.openxmlformats.org/officeDocument/2006/relationships/image" Target="../media/image9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emf"/><Relationship Id="rId5" Type="http://schemas.openxmlformats.org/officeDocument/2006/relationships/image" Target="../media/image95.jpeg"/><Relationship Id="rId10" Type="http://schemas.openxmlformats.org/officeDocument/2006/relationships/image" Target="../media/image100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13" Type="http://schemas.openxmlformats.org/officeDocument/2006/relationships/image" Target="../media/image111.jpeg"/><Relationship Id="rId3" Type="http://schemas.openxmlformats.org/officeDocument/2006/relationships/image" Target="../media/image101.png"/><Relationship Id="rId7" Type="http://schemas.openxmlformats.org/officeDocument/2006/relationships/image" Target="../media/image105.jpeg"/><Relationship Id="rId12" Type="http://schemas.openxmlformats.org/officeDocument/2006/relationships/image" Target="../media/image1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jpeg"/><Relationship Id="rId11" Type="http://schemas.openxmlformats.org/officeDocument/2006/relationships/image" Target="../media/image109.jpeg"/><Relationship Id="rId5" Type="http://schemas.openxmlformats.org/officeDocument/2006/relationships/image" Target="../media/image103.jpeg"/><Relationship Id="rId10" Type="http://schemas.openxmlformats.org/officeDocument/2006/relationships/image" Target="../media/image108.jpeg"/><Relationship Id="rId4" Type="http://schemas.openxmlformats.org/officeDocument/2006/relationships/image" Target="../media/image102.gif"/><Relationship Id="rId9" Type="http://schemas.openxmlformats.org/officeDocument/2006/relationships/image" Target="../media/image107.jpeg"/><Relationship Id="rId14" Type="http://schemas.openxmlformats.org/officeDocument/2006/relationships/image" Target="../media/image1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1.jpeg"/><Relationship Id="rId21" Type="http://schemas.openxmlformats.org/officeDocument/2006/relationships/image" Target="../media/image49.gif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31.jpeg"/><Relationship Id="rId16" Type="http://schemas.openxmlformats.org/officeDocument/2006/relationships/image" Target="../media/image44.png"/><Relationship Id="rId20" Type="http://schemas.openxmlformats.org/officeDocument/2006/relationships/image" Target="../media/image4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o.mail.ru/redir?src=35a4a4&amp;via_page=1&amp;type=sr&amp;redir=eJzLKCkpKLbS189LTStJTU-s0isqBbLLi_XLMlPL9Q1NzI2MTHT9EqvyEpMzUvN08_LLKrN0i0qz88vyUzJLUnN0Hf11_V28dd0Tq4BSqbolpUVJmXmVDAyGpqbmBsamlqbmDLufW_jt-rR979nuulvadfeDAXdBK28" TargetMode="External"/><Relationship Id="rId5" Type="http://schemas.openxmlformats.org/officeDocument/2006/relationships/image" Target="../media/image52.png"/><Relationship Id="rId10" Type="http://schemas.openxmlformats.org/officeDocument/2006/relationships/image" Target="../media/image32.jpeg"/><Relationship Id="rId4" Type="http://schemas.openxmlformats.org/officeDocument/2006/relationships/image" Target="../media/image1.jpeg"/><Relationship Id="rId9" Type="http://schemas.openxmlformats.org/officeDocument/2006/relationships/image" Target="../media/image5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1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32.jpeg"/><Relationship Id="rId10" Type="http://schemas.openxmlformats.org/officeDocument/2006/relationships/image" Target="../media/image62.png"/><Relationship Id="rId4" Type="http://schemas.openxmlformats.org/officeDocument/2006/relationships/image" Target="../media/image1.jpeg"/><Relationship Id="rId9" Type="http://schemas.openxmlformats.org/officeDocument/2006/relationships/image" Target="../media/image6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Relationship Id="rId9" Type="http://schemas.openxmlformats.org/officeDocument/2006/relationships/image" Target="../media/image6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823895" y="2999344"/>
            <a:ext cx="2235642" cy="16174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9423" y="3005813"/>
            <a:ext cx="2235642" cy="16174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dovgal\Desktop\мероприятия\Казанская венчурная ярмарка\МикроГЭС\Шторм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520" y="260648"/>
            <a:ext cx="2553280" cy="67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40832" y="233549"/>
            <a:ext cx="6465169" cy="658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40832" y="260648"/>
            <a:ext cx="6465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chemeClr val="bg1"/>
                </a:solidFill>
              </a:rPr>
              <a:t>                   Общество </a:t>
            </a:r>
            <a:r>
              <a:rPr lang="ru-RU" sz="1600" b="1" cap="all" dirty="0">
                <a:solidFill>
                  <a:schemeClr val="bg1"/>
                </a:solidFill>
              </a:rPr>
              <a:t>с </a:t>
            </a:r>
            <a:r>
              <a:rPr lang="ru-RU" sz="1600" b="1" cap="all" dirty="0" smtClean="0">
                <a:solidFill>
                  <a:schemeClr val="bg1"/>
                </a:solidFill>
              </a:rPr>
              <a:t>ограниченной ответственностью</a:t>
            </a:r>
            <a:endParaRPr lang="ru-RU" sz="1600" b="1" cap="all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chemeClr val="bg1"/>
                </a:solidFill>
              </a:rPr>
              <a:t>               Научно-производственное </a:t>
            </a:r>
            <a:r>
              <a:rPr lang="ru-RU" sz="1600" b="1" cap="all" dirty="0">
                <a:solidFill>
                  <a:schemeClr val="bg1"/>
                </a:solidFill>
              </a:rPr>
              <a:t>объединение </a:t>
            </a:r>
            <a:r>
              <a:rPr lang="ru-RU" sz="1600" b="1" cap="all" dirty="0" smtClean="0">
                <a:solidFill>
                  <a:schemeClr val="bg1"/>
                </a:solidFill>
              </a:rPr>
              <a:t>  Шторм</a:t>
            </a:r>
            <a:r>
              <a:rPr lang="ru-RU" sz="1600" b="1" cap="all" dirty="0">
                <a:solidFill>
                  <a:schemeClr val="bg1"/>
                </a:solidFill>
              </a:rPr>
              <a:t>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093296"/>
            <a:ext cx="9905999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17371" y="5416773"/>
            <a:ext cx="2062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i="1" cap="all" dirty="0" smtClean="0"/>
              <a:t>К ДОСТИЖЕНИЯМ</a:t>
            </a:r>
            <a:endParaRPr lang="ru-RU" b="1" i="1" cap="all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9905999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4608" y="184482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solidFill>
                  <a:schemeClr val="bg1"/>
                </a:solidFill>
              </a:rPr>
              <a:t> Инновационные решения и продукты «ШТОРМ»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solidFill>
                  <a:schemeClr val="bg1"/>
                </a:solidFill>
              </a:rPr>
              <a:t>     в области генерации и приводной техники</a:t>
            </a:r>
            <a:endParaRPr lang="ru-RU" sz="2400" b="1" cap="all" dirty="0">
              <a:solidFill>
                <a:schemeClr val="bg1"/>
              </a:solidFill>
            </a:endParaRPr>
          </a:p>
        </p:txBody>
      </p:sp>
      <p:sp>
        <p:nvSpPr>
          <p:cNvPr id="15" name="TextBox 47"/>
          <p:cNvSpPr txBox="1">
            <a:spLocks noChangeArrowheads="1"/>
          </p:cNvSpPr>
          <p:nvPr/>
        </p:nvSpPr>
        <p:spPr bwMode="auto">
          <a:xfrm>
            <a:off x="429201" y="3996859"/>
            <a:ext cx="21235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Специальная техника</a:t>
            </a:r>
            <a:endParaRPr lang="ru-RU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6" name="Picture 2" descr="C:\Users\DENIS\Documents\KeyShot 4\Renderings\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51" y="3173790"/>
            <a:ext cx="1031212" cy="7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40" descr="prodazha-i-remont-turbokompressorov-Garrett-BorgWarner-MHI-Cummins-IHI.--6a26-1355922595450741-3-big.jpg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 l="13164" t="4762" r="15437" b="25938"/>
          <a:stretch>
            <a:fillRect/>
          </a:stretch>
        </p:blipFill>
        <p:spPr bwMode="auto">
          <a:xfrm>
            <a:off x="3041711" y="3201427"/>
            <a:ext cx="648072" cy="62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48"/>
          <p:cNvSpPr txBox="1">
            <a:spLocks noChangeArrowheads="1"/>
          </p:cNvSpPr>
          <p:nvPr/>
        </p:nvSpPr>
        <p:spPr bwMode="auto">
          <a:xfrm>
            <a:off x="2836618" y="3996859"/>
            <a:ext cx="16970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Газотурбинная техника</a:t>
            </a:r>
          </a:p>
        </p:txBody>
      </p:sp>
      <p:pic>
        <p:nvPicPr>
          <p:cNvPr id="1026" name="Picture 2" descr="C:\Users\DENIS\Documents\KeyShot 4\Renderings\702(2018) НК-38 AL.24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922" y="3074899"/>
            <a:ext cx="1664815" cy="97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181729" y="2999344"/>
            <a:ext cx="2235642" cy="16174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513913" y="3005813"/>
            <a:ext cx="2235642" cy="16174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37" descr="i (2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5745" y="3163716"/>
            <a:ext cx="740599" cy="73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50"/>
          <p:cNvSpPr txBox="1">
            <a:spLocks noChangeArrowheads="1"/>
          </p:cNvSpPr>
          <p:nvPr/>
        </p:nvSpPr>
        <p:spPr bwMode="auto">
          <a:xfrm>
            <a:off x="5167181" y="3996859"/>
            <a:ext cx="2357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Альтернативная энергетика</a:t>
            </a:r>
          </a:p>
        </p:txBody>
      </p:sp>
      <p:pic>
        <p:nvPicPr>
          <p:cNvPr id="27" name="Рисунок 17" descr="301_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5825" y="2914998"/>
            <a:ext cx="1472119" cy="106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48"/>
          <p:cNvSpPr txBox="1">
            <a:spLocks noChangeArrowheads="1"/>
          </p:cNvSpPr>
          <p:nvPr/>
        </p:nvSpPr>
        <p:spPr bwMode="auto">
          <a:xfrm>
            <a:off x="7511573" y="3996859"/>
            <a:ext cx="2237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Автономные системы генерации</a:t>
            </a:r>
          </a:p>
        </p:txBody>
      </p:sp>
      <p:pic>
        <p:nvPicPr>
          <p:cNvPr id="1027" name="Picture 3" descr="C:\Users\DENIS\Pictures\Без имени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6" y="3293697"/>
            <a:ext cx="1004138" cy="52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NIS\Documents\KeyShot 4\Renderings\706_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097" y="3074899"/>
            <a:ext cx="1168580" cy="105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745495" y="5037823"/>
            <a:ext cx="1122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cap="all" dirty="0" smtClean="0"/>
              <a:t>От идеи 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630982" y="6136571"/>
            <a:ext cx="2857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smtClean="0">
                <a:solidFill>
                  <a:schemeClr val="bg1"/>
                </a:solidFill>
              </a:rPr>
              <a:t>Storm-samara.ru</a:t>
            </a:r>
            <a:endParaRPr lang="ru-RU" sz="2400" b="1" cap="all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9201" y="4806990"/>
            <a:ext cx="5268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Компетенции в области:</a:t>
            </a:r>
            <a:endParaRPr lang="ru-RU" dirty="0"/>
          </a:p>
          <a:p>
            <a:r>
              <a:rPr lang="ru-RU" b="1" dirty="0"/>
              <a:t>                  -  электрических машин;</a:t>
            </a:r>
            <a:endParaRPr lang="ru-RU" dirty="0"/>
          </a:p>
          <a:p>
            <a:r>
              <a:rPr lang="ru-RU" b="1" dirty="0"/>
              <a:t>                                 - силовой электроники;</a:t>
            </a:r>
            <a:endParaRPr lang="ru-RU" dirty="0"/>
          </a:p>
          <a:p>
            <a:r>
              <a:rPr lang="ru-RU" b="1" dirty="0"/>
              <a:t>                                           -   высокоточной механики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6079371"/>
            <a:ext cx="9905999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chemeClr val="bg1"/>
                </a:solidFill>
              </a:rPr>
              <a:t>                                                                           </a:t>
            </a:r>
            <a:r>
              <a:rPr lang="en-US" b="1" cap="all" dirty="0" smtClean="0">
                <a:solidFill>
                  <a:schemeClr val="bg1"/>
                </a:solidFill>
              </a:rPr>
              <a:t>Storm-samara.ru</a:t>
            </a:r>
            <a:endParaRPr lang="ru-RU" b="1" cap="all" dirty="0">
              <a:solidFill>
                <a:schemeClr val="bg1"/>
              </a:solidFill>
            </a:endParaRPr>
          </a:p>
        </p:txBody>
      </p:sp>
      <p:pic>
        <p:nvPicPr>
          <p:cNvPr id="30" name="Picture 4" descr="https://skolkovo-resident.ru/wp-content/themes/skolkovo/images/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11849" y="1006984"/>
            <a:ext cx="1227584" cy="554119"/>
          </a:xfrm>
          <a:prstGeom prst="rect">
            <a:avLst/>
          </a:prstGeom>
          <a:noFill/>
        </p:spPr>
      </p:pic>
      <p:pic>
        <p:nvPicPr>
          <p:cNvPr id="3" name="Picture 2" descr="logo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35" y="937845"/>
            <a:ext cx="238125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ÐÐ¾Ð³Ð¾ÐÐ»Ð°ÑÑÐµÑ 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99" y="975756"/>
            <a:ext cx="707364" cy="69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0" y="6488668"/>
            <a:ext cx="9905999" cy="184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dovgal\Desktop\мероприятия\Казанская венчурная ярмарка\МикроГЭС\Шторм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520" y="260648"/>
            <a:ext cx="2553280" cy="67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40832" y="233549"/>
            <a:ext cx="6465169" cy="658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84848" y="404664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chemeClr val="bg1"/>
                </a:solidFill>
              </a:rPr>
              <a:t>Генераторные установки переменной скорости вращения</a:t>
            </a:r>
            <a:endParaRPr lang="ru-RU" sz="1600" b="1" cap="all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32720" y="1052736"/>
            <a:ext cx="5721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chemeClr val="accent1">
                    <a:lumMod val="75000"/>
                  </a:schemeClr>
                </a:solidFill>
              </a:rPr>
              <a:t>Автономная система электроснабжения вагонов РЖД</a:t>
            </a:r>
            <a:endParaRPr lang="ru-RU" sz="16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17788" r="6389"/>
          <a:stretch/>
        </p:blipFill>
        <p:spPr>
          <a:xfrm>
            <a:off x="6249144" y="1391290"/>
            <a:ext cx="3239291" cy="20164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t="1" r="15972" b="6468"/>
          <a:stretch/>
        </p:blipFill>
        <p:spPr>
          <a:xfrm>
            <a:off x="771103" y="1444720"/>
            <a:ext cx="3503313" cy="19977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3817" y="6457686"/>
            <a:ext cx="9919816" cy="400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chemeClr val="bg1"/>
                </a:solidFill>
              </a:rPr>
              <a:t>                                                                         </a:t>
            </a:r>
            <a:r>
              <a:rPr lang="en-US" b="1" cap="all" dirty="0" smtClean="0">
                <a:solidFill>
                  <a:schemeClr val="bg1"/>
                </a:solidFill>
              </a:rPr>
              <a:t>Storm-samara.ru</a:t>
            </a:r>
            <a:endParaRPr lang="ru-RU" b="1" cap="all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Сергей\Desktop\ЭМ Шторм\генератор вагона\подвагон генератор презентация\фото частей подвагонного генератора\IMG_5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4997856"/>
            <a:ext cx="922831" cy="125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ргей\Desktop\ЭМ Шторм\генератор вагона\подвагон генератор презентация\фото частей подвагонного генератора\IMG_50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33" y="4997856"/>
            <a:ext cx="1675551" cy="125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ергей\Desktop\ЭМ Шторм\генератор вагона\подвагон генератор презентация\фото частей подвагонного генератора\IMG_64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24" y="4997857"/>
            <a:ext cx="1640588" cy="125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ергей\Desktop\ЭМ Шторм\генератор вагона\подвагон генератор презентация\фото частей подвагонного генератора\IMG_499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15" y="4997857"/>
            <a:ext cx="942497" cy="125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ергей\Desktop\ЭМ Шторм\генератор вагона\подвагон генератор презентация\фото частей подвагонного генератора\IMG_500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25" y="4997857"/>
            <a:ext cx="1661987" cy="125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Сергей\Desktop\Camera\IMG_20180604_14164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71531" y="4997856"/>
            <a:ext cx="1661989" cy="125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yt3.ggpht.com/-Vi-JN23sRk8/AAAAAAAAAAI/AAAAAAAAAAA/kLHQb2BbwzU/s900-c-k-no-mo-rj-c0xffffff/phot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13" y="1454031"/>
            <a:ext cx="1423445" cy="142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0536" y="3573016"/>
            <a:ext cx="4953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Автономная система электроснабжения  вагонов  </a:t>
            </a:r>
            <a:r>
              <a:rPr lang="ru-RU" sz="1600" b="1" dirty="0" smtClean="0"/>
              <a:t>РЖД </a:t>
            </a:r>
            <a:r>
              <a:rPr lang="ru-RU" sz="1600" b="1" dirty="0"/>
              <a:t>номинальной  мощностью  от 8,0 до 46 кВт. напряжением  50В и </a:t>
            </a:r>
            <a:r>
              <a:rPr lang="ru-RU" sz="1600" b="1" dirty="0" smtClean="0"/>
              <a:t>110В  состоит из синхронного генератора, установленного на ось вагона и статического преобразователя напряжения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74355" y="3330974"/>
            <a:ext cx="473117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Преимущества по сравнению с редукторным приводом:</a:t>
            </a:r>
            <a:endParaRPr lang="ru-RU" sz="1400" b="1" dirty="0"/>
          </a:p>
          <a:p>
            <a:r>
              <a:rPr lang="ru-RU" sz="1400" b="1" dirty="0"/>
              <a:t>- </a:t>
            </a:r>
            <a:r>
              <a:rPr lang="ru-RU" sz="1400" b="1" dirty="0" smtClean="0"/>
              <a:t>повышение надежности </a:t>
            </a:r>
            <a:r>
              <a:rPr lang="ru-RU" sz="1400" b="1" dirty="0"/>
              <a:t>за счет исключения </a:t>
            </a:r>
            <a:r>
              <a:rPr lang="ru-RU" sz="1400" b="1" dirty="0" smtClean="0"/>
              <a:t>редуктора</a:t>
            </a:r>
            <a:r>
              <a:rPr lang="ru-RU" sz="1400" b="1" dirty="0"/>
              <a:t>,</a:t>
            </a:r>
          </a:p>
          <a:p>
            <a:r>
              <a:rPr lang="ru-RU" sz="1400" b="1" dirty="0"/>
              <a:t>- </a:t>
            </a:r>
            <a:r>
              <a:rPr lang="ru-RU" sz="1400" b="1" dirty="0" smtClean="0"/>
              <a:t>увеличение </a:t>
            </a:r>
            <a:r>
              <a:rPr lang="ru-RU" sz="1400" b="1" dirty="0"/>
              <a:t>КПД  всей системы до 92% </a:t>
            </a:r>
          </a:p>
          <a:p>
            <a:r>
              <a:rPr lang="ru-RU" sz="1400" b="1" dirty="0"/>
              <a:t>- </a:t>
            </a:r>
            <a:r>
              <a:rPr lang="ru-RU" sz="1400" b="1" dirty="0" smtClean="0"/>
              <a:t>снижение уровня </a:t>
            </a:r>
            <a:r>
              <a:rPr lang="ru-RU" sz="1400" b="1" dirty="0"/>
              <a:t>шума</a:t>
            </a:r>
            <a:r>
              <a:rPr lang="ru-RU" sz="1400" b="1" dirty="0" smtClean="0"/>
              <a:t>,</a:t>
            </a:r>
            <a:endParaRPr lang="ru-RU" sz="1400" b="1" dirty="0"/>
          </a:p>
          <a:p>
            <a:r>
              <a:rPr lang="ru-RU" sz="1400" b="1" dirty="0"/>
              <a:t>- </a:t>
            </a:r>
            <a:r>
              <a:rPr lang="ru-RU" sz="1400" b="1" dirty="0" smtClean="0"/>
              <a:t>сокращение затрат </a:t>
            </a:r>
            <a:r>
              <a:rPr lang="ru-RU" sz="1400" b="1" dirty="0"/>
              <a:t>на </a:t>
            </a:r>
            <a:r>
              <a:rPr lang="ru-RU" sz="1400" b="1" dirty="0" smtClean="0"/>
              <a:t>ТО </a:t>
            </a:r>
            <a:r>
              <a:rPr lang="ru-RU" sz="1400" b="1" dirty="0"/>
              <a:t>и ремонт, </a:t>
            </a:r>
          </a:p>
          <a:p>
            <a:r>
              <a:rPr lang="ru-RU" sz="1400" b="1" dirty="0"/>
              <a:t>- </a:t>
            </a:r>
            <a:r>
              <a:rPr lang="ru-RU" sz="1400" b="1" dirty="0" smtClean="0"/>
              <a:t>повышение скорости движения до 165 км/час</a:t>
            </a:r>
            <a:endParaRPr lang="ru-RU" sz="1400" b="1" dirty="0"/>
          </a:p>
          <a:p>
            <a:r>
              <a:rPr lang="ru-RU" sz="1400" b="1" dirty="0"/>
              <a:t>- </a:t>
            </a:r>
            <a:r>
              <a:rPr lang="ru-RU" sz="1400" b="1" dirty="0" smtClean="0"/>
              <a:t>обеспечение заряда АКБ  </a:t>
            </a:r>
            <a:r>
              <a:rPr lang="ru-RU" sz="1400" b="1" dirty="0"/>
              <a:t>со скорости </a:t>
            </a:r>
            <a:r>
              <a:rPr lang="ru-RU" sz="1400" b="1" dirty="0" smtClean="0"/>
              <a:t> </a:t>
            </a:r>
            <a:r>
              <a:rPr lang="ru-RU" sz="1400" b="1" dirty="0"/>
              <a:t>10 км/час </a:t>
            </a:r>
          </a:p>
          <a:p>
            <a:r>
              <a:rPr lang="ru-RU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811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vgal\Desktop\мероприятия\Казанская венчурная ярмарка\МикроГЭС\Шторм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520" y="260648"/>
            <a:ext cx="2553280" cy="67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40832" y="233549"/>
            <a:ext cx="6465169" cy="658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84848" y="260648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chemeClr val="bg1"/>
                </a:solidFill>
              </a:rPr>
              <a:t>Генераторы для альтернативных систем генерации  И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chemeClr val="bg1"/>
                </a:solidFill>
              </a:rPr>
              <a:t> </a:t>
            </a:r>
            <a:r>
              <a:rPr lang="ru-RU" sz="1600" b="1" cap="all" dirty="0" smtClean="0">
                <a:solidFill>
                  <a:schemeClr val="bg1"/>
                </a:solidFill>
              </a:rPr>
              <a:t>                    ВЕТРОЭНЕРГЕТИЧЕСКИЕ УСТАНОВКИ</a:t>
            </a:r>
            <a:endParaRPr lang="ru-RU" sz="1600" b="1" cap="all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16" y="6472033"/>
            <a:ext cx="9905999" cy="459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chemeClr val="bg1"/>
                </a:solidFill>
              </a:rPr>
              <a:t> </a:t>
            </a:r>
            <a:r>
              <a:rPr lang="en-US" b="1" cap="all" dirty="0">
                <a:solidFill>
                  <a:schemeClr val="bg1"/>
                </a:solidFill>
              </a:rPr>
              <a:t>Storm-samara.ru</a:t>
            </a:r>
            <a:endParaRPr lang="ru-RU" dirty="0"/>
          </a:p>
        </p:txBody>
      </p:sp>
      <p:pic>
        <p:nvPicPr>
          <p:cNvPr id="1026" name="Picture 2" descr="325_на реализ_разоб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9" y="1268760"/>
            <a:ext cx="174659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Сергей\Desktop\Camera\IMG_20180219_1608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04" y="4878689"/>
            <a:ext cx="786944" cy="104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ергей\Desktop\Camera\IMG_20171222_125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6" y="4878688"/>
            <a:ext cx="1440160" cy="10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ергей\Desktop\ЭМ Шторм\генераторы ВЭУ\фото вэу 2016\ветряк ноябрь 2016\IMG_27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7" y="4878689"/>
            <a:ext cx="803335" cy="104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Сергей\Desktop\ЭМ Шторм\генераторы ВЭУ\фото вэу 2016\ветряк ноябрь 2016\IMG_26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14" y="4878689"/>
            <a:ext cx="785930" cy="104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Сергей\Desktop\ЭМ Шторм\генераторы ВЭУ\фото вэу 2016\ветряк ноябрь 2016\IMG_26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26913" y="4878688"/>
            <a:ext cx="785927" cy="10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Сергей\Desktop\ЭМ Шторм\генераторы ВЭУ\фото вэу 2016\Новая папка\DSCN1201-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71" y="4867085"/>
            <a:ext cx="806605" cy="10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Сергей\Desktop\ЭМ Шторм\генераторы ВЭУ\фото вэу 2016\ветряк 30.08.16 Корнилов\DSCN028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69" y="4877076"/>
            <a:ext cx="770943" cy="105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Сергей\Desktop\ЭМ Шторм\генераторы ВЭУ\фото генератор 322\IMG_227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89" y="4873171"/>
            <a:ext cx="1385791" cy="105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СГПМ326 (аналог 325)j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338" y="2235379"/>
            <a:ext cx="1885973" cy="1436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2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0"/>
          <a:stretch>
            <a:fillRect/>
          </a:stretch>
        </p:blipFill>
        <p:spPr bwMode="auto">
          <a:xfrm>
            <a:off x="2654905" y="2101225"/>
            <a:ext cx="2592287" cy="249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Сергей\Desktop\ЭМ Шторм\генераторы ВЭУ\СГПМ326\IMG_20170407_12580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384" y="4869831"/>
            <a:ext cx="1370507" cy="105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0" t="15932" r="34204" b="16040"/>
          <a:stretch>
            <a:fillRect/>
          </a:stretch>
        </p:blipFill>
        <p:spPr bwMode="auto">
          <a:xfrm>
            <a:off x="8121234" y="2156283"/>
            <a:ext cx="1336810" cy="177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6500" y="1126545"/>
            <a:ext cx="7229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Семейство синхронных генераторов  на постоянных магнитах  разработанных и производимых ООО НПО «Шторм» позволяет производителям ВЭУ  отказаться от демультипликатора и перейти на прямой привод.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28826" y="3996353"/>
            <a:ext cx="4429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Каждый генератор может быть </a:t>
            </a:r>
            <a:r>
              <a:rPr lang="ru-RU" sz="1600" b="1" dirty="0" smtClean="0"/>
              <a:t>доработан </a:t>
            </a:r>
            <a:r>
              <a:rPr lang="ru-RU" sz="1600" b="1" dirty="0"/>
              <a:t>под особые требования </a:t>
            </a:r>
            <a:r>
              <a:rPr lang="ru-RU" sz="1600" b="1" dirty="0" smtClean="0"/>
              <a:t>заказчика.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0776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vgal\Desktop\мероприятия\Казанская венчурная ярмарка\МикроГЭС\Шторм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520" y="260648"/>
            <a:ext cx="2553280" cy="67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40832" y="233549"/>
            <a:ext cx="6465169" cy="658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84848" y="404664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chemeClr val="bg1"/>
                </a:solidFill>
              </a:rPr>
              <a:t> </a:t>
            </a:r>
            <a:r>
              <a:rPr lang="ru-RU" sz="1600" b="1" cap="all" dirty="0" smtClean="0">
                <a:solidFill>
                  <a:schemeClr val="bg1"/>
                </a:solidFill>
              </a:rPr>
              <a:t>                                                     микро-ГЭС</a:t>
            </a:r>
            <a:endParaRPr lang="ru-RU" sz="1600" b="1" cap="all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612" y="6510652"/>
            <a:ext cx="9906001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chemeClr val="bg1"/>
                </a:solidFill>
              </a:rPr>
              <a:t>                                                                         </a:t>
            </a:r>
            <a:r>
              <a:rPr lang="en-US" b="1" cap="all" dirty="0" smtClean="0">
                <a:solidFill>
                  <a:schemeClr val="bg1"/>
                </a:solidFill>
              </a:rPr>
              <a:t>Storm-samara.ru</a:t>
            </a:r>
            <a:endParaRPr lang="ru-RU" b="1" cap="all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flipV="1">
            <a:off x="435485" y="3274586"/>
            <a:ext cx="4594586" cy="38432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08650" y="5085043"/>
            <a:ext cx="84772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1600"/>
              <a:t>     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99520" y="982469"/>
            <a:ext cx="903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 dirty="0">
                <a:latin typeface="Calibri" pitchFamily="34" charset="0"/>
              </a:rPr>
              <a:t>ООО НПО «Шторм» предлагает  микро-ГЭС, использующие технологию получения электроэнергии в  малой гидроэнергетике, основанную  на применении синхронных генераторов  на постоянных магнитах, современной  силовой электроники, микропроцессорной техники  вкупе с нерегулируемой турбиной.</a:t>
            </a:r>
          </a:p>
        </p:txBody>
      </p:sp>
      <p:pic>
        <p:nvPicPr>
          <p:cNvPr id="14" name="Picture 14" descr="%D1%88%D1%82%D0%B8%D0%BB%D1%8C-%D1%82%D1%80%D0%B5%D1%85%D1%84%D0%B0%D0%B7%D0%BD%D1%8B%D0%B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"/>
          <a:stretch>
            <a:fillRect/>
          </a:stretch>
        </p:blipFill>
        <p:spPr bwMode="auto">
          <a:xfrm>
            <a:off x="2720752" y="4506767"/>
            <a:ext cx="683201" cy="100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20" y="1934207"/>
            <a:ext cx="1745447" cy="103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/>
          <a:stretch>
            <a:fillRect/>
          </a:stretch>
        </p:blipFill>
        <p:spPr bwMode="auto">
          <a:xfrm>
            <a:off x="2979383" y="1870085"/>
            <a:ext cx="2050688" cy="132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33"/>
          <p:cNvSpPr>
            <a:spLocks noChangeArrowheads="1"/>
          </p:cNvSpPr>
          <p:nvPr/>
        </p:nvSpPr>
        <p:spPr bwMode="auto">
          <a:xfrm>
            <a:off x="627593" y="1628625"/>
            <a:ext cx="35383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Микро-ГЭС</a:t>
            </a:r>
          </a:p>
        </p:txBody>
      </p:sp>
      <p:sp>
        <p:nvSpPr>
          <p:cNvPr id="22" name="Прямоугольник 35"/>
          <p:cNvSpPr>
            <a:spLocks noChangeArrowheads="1"/>
          </p:cNvSpPr>
          <p:nvPr/>
        </p:nvSpPr>
        <p:spPr bwMode="auto">
          <a:xfrm>
            <a:off x="435153" y="3913892"/>
            <a:ext cx="20741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синхронный </a:t>
            </a:r>
            <a:r>
              <a:rPr lang="ru-RU" sz="1400" dirty="0">
                <a:latin typeface="Calibri" pitchFamily="34" charset="0"/>
              </a:rPr>
              <a:t>генератор </a:t>
            </a:r>
          </a:p>
          <a:p>
            <a:r>
              <a:rPr lang="ru-RU" sz="1400" dirty="0">
                <a:latin typeface="Calibri" pitchFamily="34" charset="0"/>
              </a:rPr>
              <a:t>на постоянных магнитах</a:t>
            </a:r>
          </a:p>
        </p:txBody>
      </p:sp>
      <p:sp>
        <p:nvSpPr>
          <p:cNvPr id="23" name="Прямоугольник 36"/>
          <p:cNvSpPr>
            <a:spLocks noChangeArrowheads="1"/>
          </p:cNvSpPr>
          <p:nvPr/>
        </p:nvSpPr>
        <p:spPr bwMode="auto">
          <a:xfrm>
            <a:off x="2573097" y="3887470"/>
            <a:ext cx="2232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alibri" pitchFamily="34" charset="0"/>
              </a:rPr>
              <a:t>силовой преобразователь напряжения АС/АС</a:t>
            </a:r>
          </a:p>
        </p:txBody>
      </p:sp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0" b="11745"/>
          <a:stretch>
            <a:fillRect/>
          </a:stretch>
        </p:blipFill>
        <p:spPr bwMode="auto">
          <a:xfrm flipH="1">
            <a:off x="344488" y="4557621"/>
            <a:ext cx="2046755" cy="86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33"/>
          <p:cNvSpPr>
            <a:spLocks noChangeArrowheads="1"/>
          </p:cNvSpPr>
          <p:nvPr/>
        </p:nvSpPr>
        <p:spPr bwMode="auto">
          <a:xfrm>
            <a:off x="-447600" y="3297469"/>
            <a:ext cx="62550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alibri" pitchFamily="34" charset="0"/>
              </a:rPr>
              <a:t>Гидрогенераторный  модуль</a:t>
            </a:r>
          </a:p>
        </p:txBody>
      </p:sp>
      <p:pic>
        <p:nvPicPr>
          <p:cNvPr id="27" name="Picture 6" descr="https://i.ytimg.com/vi/73ayzlU2rxM/maxresdefaul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7" t="1" r="16009" b="-794"/>
          <a:stretch/>
        </p:blipFill>
        <p:spPr bwMode="auto">
          <a:xfrm>
            <a:off x="7053285" y="2223605"/>
            <a:ext cx="808259" cy="74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review-image" descr="5408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65" y="4579967"/>
            <a:ext cx="1042703" cy="84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1микрогэс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51" y="4131463"/>
            <a:ext cx="4304928" cy="190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76965" y="2851193"/>
            <a:ext cx="450234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1400" b="1" dirty="0" smtClean="0"/>
              <a:t>Суть </a:t>
            </a:r>
            <a:r>
              <a:rPr lang="ru-RU" sz="1400" b="1" dirty="0"/>
              <a:t>технологии:  применение микро-ГЭС, которая устанавливается в потоке подтоварной воды с 1-й степенью сепарации и осуществляет выработку электроэнергии с одновременным обеспечением технологического перепада давления.</a:t>
            </a:r>
          </a:p>
        </p:txBody>
      </p:sp>
      <p:pic>
        <p:nvPicPr>
          <p:cNvPr id="24" name="Рисунок 23" descr="http://logomogo.ru/uploads/logo-rusgidro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35" y="2634296"/>
            <a:ext cx="1092507" cy="5345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116520" y="1628625"/>
            <a:ext cx="4877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sz="1400" b="1" dirty="0" smtClean="0">
                <a:solidFill>
                  <a:schemeClr val="accent1"/>
                </a:solidFill>
              </a:rPr>
              <a:t>Прямоточные </a:t>
            </a:r>
            <a:r>
              <a:rPr lang="ru-RU" sz="1400" b="1" dirty="0">
                <a:solidFill>
                  <a:schemeClr val="accent1"/>
                </a:solidFill>
              </a:rPr>
              <a:t>микро-ГЭС пропеллерного типа  для     </a:t>
            </a:r>
            <a:endParaRPr lang="ru-RU" sz="1400" dirty="0">
              <a:solidFill>
                <a:schemeClr val="accent1"/>
              </a:solidFill>
            </a:endParaRPr>
          </a:p>
          <a:p>
            <a:r>
              <a:rPr lang="ru-RU" sz="1400" b="1" dirty="0">
                <a:solidFill>
                  <a:schemeClr val="accent1"/>
                </a:solidFill>
              </a:rPr>
              <a:t>   </a:t>
            </a:r>
            <a:r>
              <a:rPr lang="ru-RU" sz="1400" b="1" dirty="0" smtClean="0">
                <a:solidFill>
                  <a:schemeClr val="accent1"/>
                </a:solidFill>
              </a:rPr>
              <a:t>применения </a:t>
            </a:r>
            <a:r>
              <a:rPr lang="ru-RU" sz="1400" b="1" dirty="0">
                <a:solidFill>
                  <a:schemeClr val="accent1"/>
                </a:solidFill>
              </a:rPr>
              <a:t>в технологических процессах  нефтедобычи.</a:t>
            </a:r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vgal\Desktop\мероприятия\Казанская венчурная ярмарка\МикроГЭС\Шторм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520" y="260648"/>
            <a:ext cx="2553280" cy="67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40832" y="233549"/>
            <a:ext cx="6465169" cy="658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12840" y="404664"/>
            <a:ext cx="6321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chemeClr val="bg1"/>
                </a:solidFill>
              </a:rPr>
              <a:t>Генераторы и генераторные установки транспортных средств</a:t>
            </a:r>
            <a:endParaRPr lang="ru-RU" sz="1600" b="1" cap="all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-1184" t="2838" r="-1184"/>
          <a:stretch/>
        </p:blipFill>
        <p:spPr>
          <a:xfrm flipH="1">
            <a:off x="4304928" y="1722230"/>
            <a:ext cx="1679008" cy="129778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4155" y="1991087"/>
            <a:ext cx="1988100" cy="40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448944" y="2960540"/>
            <a:ext cx="51845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                                           </a:t>
            </a:r>
            <a:r>
              <a:rPr lang="ru-RU" sz="1400" b="1" dirty="0" smtClean="0"/>
              <a:t>Генератор Г-409</a:t>
            </a:r>
          </a:p>
          <a:p>
            <a:r>
              <a:rPr lang="ru-RU" sz="1400" b="1" dirty="0" smtClean="0"/>
              <a:t>Бесконтактный вентильный генератор повышенной мощности с интегрированный возбуждением, выполнен в габаритных и присоединительных размерах генератора ВГ-7500 </a:t>
            </a:r>
          </a:p>
          <a:p>
            <a:pPr algn="just"/>
            <a:r>
              <a:rPr lang="ru-RU" sz="1400" b="1" dirty="0" smtClean="0"/>
              <a:t>Применение: транспортные средства с дизельным двигателем типа УТД-29, УТД-20 и т.д. </a:t>
            </a:r>
          </a:p>
          <a:p>
            <a:pPr algn="just"/>
            <a:r>
              <a:rPr lang="ru-RU" sz="1400" b="1" dirty="0" smtClean="0"/>
              <a:t>Суть проекта: модернизация гражданской и военной техники типа БМП3, БМП2, БМД1 в </a:t>
            </a:r>
            <a:r>
              <a:rPr lang="ru-RU" sz="1400" b="1" smtClean="0"/>
              <a:t>части  энерговооруженности</a:t>
            </a:r>
            <a:endParaRPr lang="ru-RU" sz="1400" b="1" dirty="0"/>
          </a:p>
        </p:txBody>
      </p:sp>
      <p:pic>
        <p:nvPicPr>
          <p:cNvPr id="3077" name="Picture 5" descr="C:\Users\DENIS\Pictures\бмд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54" y="1722230"/>
            <a:ext cx="1683271" cy="108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17320" y="4531508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-    </a:t>
            </a:r>
            <a:endParaRPr lang="ru-RU" sz="1200" dirty="0"/>
          </a:p>
        </p:txBody>
      </p:sp>
      <p:pic>
        <p:nvPicPr>
          <p:cNvPr id="1026" name="Picture 2" descr="C:\Users\Сергей\Desktop\стол рабочий 22.04.16\сайт 08.15\фотогаллерея ДГУ\ДГУ на отгрузк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8" y="4808507"/>
            <a:ext cx="1584934" cy="113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488" y="1137455"/>
            <a:ext cx="9289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ООО НПО «Шторм» имеет компетенции,  продукты и опыт разработок специальных генераторов и генераторных установок для транспортных  средств в интересах предприятий МО РФ, РЖД и т.д.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9984" y="1816026"/>
            <a:ext cx="45290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 </a:t>
            </a:r>
            <a:r>
              <a:rPr lang="ru-RU" sz="1400" b="1" dirty="0" smtClean="0"/>
              <a:t>ООО НПО «Шторм»  имеет широкий  </a:t>
            </a:r>
            <a:r>
              <a:rPr lang="ru-RU" sz="1400" b="1" dirty="0"/>
              <a:t>спектр назначения и большой </a:t>
            </a:r>
            <a:r>
              <a:rPr lang="ru-RU" sz="1400" b="1" dirty="0" smtClean="0"/>
              <a:t> номенклатурный ряд разработанных изделий:</a:t>
            </a:r>
            <a:endParaRPr lang="ru-RU" sz="1400" b="1" dirty="0"/>
          </a:p>
          <a:p>
            <a:r>
              <a:rPr lang="ru-RU" sz="1400" b="1" dirty="0"/>
              <a:t>- стартер-генератор (изделие 778) для </a:t>
            </a:r>
            <a:r>
              <a:rPr lang="ru-RU" sz="1400" b="1" dirty="0" smtClean="0"/>
              <a:t>МГТД</a:t>
            </a:r>
            <a:r>
              <a:rPr lang="ru-RU" sz="1400" b="1" dirty="0"/>
              <a:t>,</a:t>
            </a:r>
          </a:p>
          <a:p>
            <a:r>
              <a:rPr lang="ru-RU" sz="1400" b="1" dirty="0"/>
              <a:t>- генератор Г-047 для БПЛА,</a:t>
            </a:r>
          </a:p>
          <a:p>
            <a:r>
              <a:rPr lang="ru-RU" sz="1400" b="1" dirty="0" smtClean="0"/>
              <a:t>- генератор Г-408 для специальной </a:t>
            </a:r>
            <a:r>
              <a:rPr lang="ru-RU" sz="1400" b="1" dirty="0"/>
              <a:t>техники,</a:t>
            </a:r>
          </a:p>
          <a:p>
            <a:r>
              <a:rPr lang="ru-RU" sz="1400" b="1" dirty="0" smtClean="0"/>
              <a:t>- ДГУ </a:t>
            </a:r>
            <a:r>
              <a:rPr lang="ru-RU" sz="1400" b="1" dirty="0"/>
              <a:t>для роботизированных платформ,</a:t>
            </a:r>
          </a:p>
          <a:p>
            <a:r>
              <a:rPr lang="ru-RU" sz="1400" b="1" dirty="0"/>
              <a:t>- ДГУ для вагонов РЖД</a:t>
            </a:r>
          </a:p>
        </p:txBody>
      </p:sp>
      <p:pic>
        <p:nvPicPr>
          <p:cNvPr id="14" name="Рисунок 13" descr="C:\Users\Сергей\Desktop\ЭМ Шторм\Трансзас\фото генератор БПЛА\IMG_167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86" y="4808507"/>
            <a:ext cx="1479394" cy="1132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Сергей\Desktop\ЭМ Шторм\408 Рубцовск\Новый 408\фото 408\IMG_27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11" y="4808507"/>
            <a:ext cx="1478810" cy="11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ргей\Desktop\ЭМ Шторм\ДГУ для РЖД\фото ДГУ на вагоне\IMG_20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918" y="4808507"/>
            <a:ext cx="1456418" cy="11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ергей\Desktop\Г-409 испытания июнь 2018г\Г-409 фото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03" y="4808507"/>
            <a:ext cx="1478811" cy="11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ергей\Desktop\Г-409 испытания июнь 2018г\IMG_20180529_1537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16" y="4808508"/>
            <a:ext cx="1478812" cy="11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0" y="6425952"/>
            <a:ext cx="9906001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chemeClr val="bg1"/>
                </a:solidFill>
              </a:rPr>
              <a:t>                                                                           </a:t>
            </a:r>
            <a:r>
              <a:rPr lang="en-US" b="1" cap="all" dirty="0" smtClean="0">
                <a:solidFill>
                  <a:schemeClr val="bg1"/>
                </a:solidFill>
              </a:rPr>
              <a:t>Storm-samara.ru</a:t>
            </a:r>
            <a:endParaRPr lang="ru-RU" b="1" cap="all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abali.ru/wp-content/uploads/2014/07/logo_uralvagonzavod_uvz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5" y="3640217"/>
            <a:ext cx="1320243" cy="10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yt3.ggpht.com/-Vi-JN23sRk8/AAAAAAAAAAI/AAAAAAAAAAA/kLHQb2BbwzU/s900-c-k-no-mo-rj-c0xffffff/phot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25" y="3690911"/>
            <a:ext cx="972058" cy="97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ÐÐÐ (ÐÐ°Ð²Ð¾Ð´ Ð¸Ð¼. ÐÐµÐ³ÑÑÑÐµÐ²Ð°)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3682354"/>
            <a:ext cx="1316990" cy="94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5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vgal\Desktop\мероприятия\Казанская венчурная ярмарка\МикроГЭС\Шторм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520" y="260648"/>
            <a:ext cx="2553280" cy="67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40832" y="233549"/>
            <a:ext cx="6465169" cy="658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12840" y="404664"/>
            <a:ext cx="6321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chemeClr val="bg1"/>
                </a:solidFill>
              </a:rPr>
              <a:t>контакты</a:t>
            </a:r>
            <a:endParaRPr lang="ru-RU" sz="1600" b="1" cap="all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993904"/>
            <a:ext cx="9905999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chemeClr val="bg1"/>
                </a:solidFill>
              </a:rPr>
              <a:t>                                                                         </a:t>
            </a:r>
            <a:r>
              <a:rPr lang="en-US" b="1" cap="all" dirty="0" smtClean="0">
                <a:solidFill>
                  <a:schemeClr val="bg1"/>
                </a:solidFill>
              </a:rPr>
              <a:t>Storm-samara.ru</a:t>
            </a:r>
            <a:endParaRPr lang="ru-RU" b="1" cap="all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0472" y="3861048"/>
            <a:ext cx="4953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ООО </a:t>
            </a:r>
            <a:r>
              <a:rPr lang="ru-RU" dirty="0" smtClean="0"/>
              <a:t>НПО </a:t>
            </a:r>
            <a:r>
              <a:rPr lang="ru-RU" dirty="0"/>
              <a:t>«Шторм»</a:t>
            </a:r>
          </a:p>
          <a:p>
            <a:endParaRPr lang="ru-RU" dirty="0" smtClean="0"/>
          </a:p>
          <a:p>
            <a:r>
              <a:rPr lang="ru-RU" dirty="0" smtClean="0"/>
              <a:t>443086</a:t>
            </a:r>
            <a:r>
              <a:rPr lang="ru-RU" dirty="0"/>
              <a:t>,  Россия, г. Самара, </a:t>
            </a:r>
          </a:p>
          <a:p>
            <a:r>
              <a:rPr lang="ru-RU" dirty="0"/>
              <a:t>Московское шоссе  34А, корп.3Б, офис 22</a:t>
            </a:r>
          </a:p>
          <a:p>
            <a:endParaRPr lang="ru-RU" dirty="0"/>
          </a:p>
          <a:p>
            <a:r>
              <a:rPr lang="ru-RU" dirty="0"/>
              <a:t>Тел./факс:  (846) 267-48-51,</a:t>
            </a:r>
          </a:p>
          <a:p>
            <a:r>
              <a:rPr lang="ru-RU" dirty="0" smtClean="0"/>
              <a:t>e-</a:t>
            </a:r>
            <a:r>
              <a:rPr lang="ru-RU" dirty="0" err="1" smtClean="0"/>
              <a:t>mail</a:t>
            </a:r>
            <a:r>
              <a:rPr lang="ru-RU" dirty="0"/>
              <a:t>: mailbox@storm-samara.ru</a:t>
            </a:r>
          </a:p>
        </p:txBody>
      </p:sp>
      <p:pic>
        <p:nvPicPr>
          <p:cNvPr id="5122" name="Picture 2" descr="C:\Users\DENIS\Pictures\sama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124744"/>
            <a:ext cx="4038282" cy="231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ергей\Desktop\презентации\Пресса\Буряшкин фото\IMG_28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6" y="1124744"/>
            <a:ext cx="2775121" cy="18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0952" y="3203277"/>
            <a:ext cx="51513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                Уважаемые  </a:t>
            </a:r>
            <a:r>
              <a:rPr lang="ru-RU" sz="1400" b="1" dirty="0"/>
              <a:t>Партнеры</a:t>
            </a:r>
            <a:r>
              <a:rPr lang="ru-RU" sz="1400" b="1" dirty="0" smtClean="0"/>
              <a:t>, Коллеги и Заказчики !!!</a:t>
            </a:r>
            <a:endParaRPr lang="ru-RU" sz="1400" b="1" dirty="0"/>
          </a:p>
          <a:p>
            <a:r>
              <a:rPr lang="ru-RU" sz="1400" dirty="0" smtClean="0"/>
              <a:t>        В рамках </a:t>
            </a:r>
            <a:r>
              <a:rPr lang="ru-RU" sz="1400" dirty="0"/>
              <a:t>презентации  </a:t>
            </a:r>
            <a:r>
              <a:rPr lang="ru-RU" sz="1400" dirty="0" smtClean="0"/>
              <a:t>мы рассказали  лишь  о небольшой части наших разработок и </a:t>
            </a:r>
            <a:r>
              <a:rPr lang="ru-RU" sz="1400" dirty="0"/>
              <a:t> </a:t>
            </a:r>
            <a:r>
              <a:rPr lang="ru-RU" sz="1400" dirty="0" smtClean="0"/>
              <a:t>показали  нашу компетенцию.</a:t>
            </a:r>
          </a:p>
          <a:p>
            <a:r>
              <a:rPr lang="ru-RU" sz="1400" dirty="0" smtClean="0"/>
              <a:t>         Мы открыты к диалогу  и  нацелены  на достижение  положительного результата  по  разработкам  новых продуктов в интересах Заказчика.</a:t>
            </a:r>
          </a:p>
          <a:p>
            <a:r>
              <a:rPr lang="ru-RU" sz="1400" dirty="0" smtClean="0"/>
              <a:t>       И мы будем рады  видеть Вас  в качестве наших  ПАРТНЕРОВ, ЗАКАЗЧИКОВ, КОЛЛЕГ  и ДРУЗЕЙ.</a:t>
            </a:r>
            <a:endParaRPr lang="ru-RU" sz="1400" dirty="0"/>
          </a:p>
          <a:p>
            <a:r>
              <a:rPr lang="ru-RU" sz="1400" dirty="0"/>
              <a:t>  </a:t>
            </a:r>
            <a:r>
              <a:rPr lang="ru-RU" sz="1400" i="1" dirty="0"/>
              <a:t>С наилучшими пожеланиями и </a:t>
            </a:r>
            <a:r>
              <a:rPr lang="ru-RU" sz="1400" i="1" dirty="0" smtClean="0"/>
              <a:t>  </a:t>
            </a:r>
          </a:p>
          <a:p>
            <a:r>
              <a:rPr lang="ru-RU" sz="1400" i="1" dirty="0"/>
              <a:t> </a:t>
            </a:r>
            <a:r>
              <a:rPr lang="ru-RU" sz="1400" i="1" dirty="0" smtClean="0"/>
              <a:t> конструкторским </a:t>
            </a:r>
            <a:r>
              <a:rPr lang="ru-RU" sz="1400" i="1" dirty="0"/>
              <a:t>приветом из </a:t>
            </a:r>
            <a:r>
              <a:rPr lang="ru-RU" sz="1400" i="1" dirty="0" smtClean="0"/>
              <a:t>Самары</a:t>
            </a:r>
            <a:endParaRPr lang="ru-RU" sz="1400" i="1" dirty="0"/>
          </a:p>
          <a:p>
            <a:r>
              <a:rPr lang="ru-RU" sz="1400" dirty="0" smtClean="0"/>
              <a:t>                                </a:t>
            </a:r>
            <a:r>
              <a:rPr lang="ru-RU" sz="1400" b="1" dirty="0"/>
              <a:t>Генеральный директор- главный конструктор               </a:t>
            </a:r>
            <a:r>
              <a:rPr lang="ru-RU" sz="1400" b="1" dirty="0" smtClean="0"/>
              <a:t>          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                                                                                             </a:t>
            </a:r>
            <a:r>
              <a:rPr lang="ru-RU" sz="1400" b="1" dirty="0" err="1" smtClean="0"/>
              <a:t>Буряшкин</a:t>
            </a:r>
            <a:r>
              <a:rPr lang="ru-RU" sz="1400" b="1" dirty="0" smtClean="0"/>
              <a:t> </a:t>
            </a:r>
            <a:r>
              <a:rPr lang="ru-RU" sz="1400" b="1" dirty="0"/>
              <a:t>С.Л.</a:t>
            </a:r>
          </a:p>
        </p:txBody>
      </p:sp>
    </p:spTree>
    <p:extLst>
      <p:ext uri="{BB962C8B-B14F-4D97-AF65-F5344CB8AC3E}">
        <p14:creationId xmlns:p14="http://schemas.microsoft.com/office/powerpoint/2010/main" val="28566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vgal\Desktop\мероприятия\Казанская венчурная ярмарка\МикроГЭС\Шторм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520" y="260648"/>
            <a:ext cx="2553280" cy="67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40832" y="233549"/>
            <a:ext cx="6465169" cy="658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56856" y="404664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chemeClr val="bg1"/>
                </a:solidFill>
              </a:rPr>
              <a:t>О предприятии</a:t>
            </a:r>
            <a:endParaRPr lang="ru-RU" sz="1600" b="1" cap="all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6565" y="6381328"/>
            <a:ext cx="9942566" cy="48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chemeClr val="bg1"/>
                </a:solidFill>
              </a:rPr>
              <a:t>                                                                         </a:t>
            </a:r>
            <a:r>
              <a:rPr lang="en-US" b="1" cap="all" dirty="0" smtClean="0">
                <a:solidFill>
                  <a:schemeClr val="bg1"/>
                </a:solidFill>
              </a:rPr>
              <a:t>Storm-samara.ru</a:t>
            </a:r>
            <a:endParaRPr lang="ru-RU" b="1" cap="all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602" y="1052736"/>
            <a:ext cx="44718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ООО НПО «Шторм» российский разработчик </a:t>
            </a:r>
            <a:r>
              <a:rPr lang="ru-RU" sz="1600" b="1" dirty="0" smtClean="0"/>
              <a:t>и </a:t>
            </a:r>
            <a:r>
              <a:rPr lang="ru-RU" sz="1600" b="1" dirty="0"/>
              <a:t>производитель систем привода и генерации </a:t>
            </a:r>
            <a:r>
              <a:rPr lang="ru-RU" sz="1600" b="1" dirty="0" smtClean="0"/>
              <a:t>на </a:t>
            </a:r>
            <a:r>
              <a:rPr lang="ru-RU" sz="1600" b="1" dirty="0"/>
              <a:t>базе синхронных </a:t>
            </a:r>
            <a:r>
              <a:rPr lang="ru-RU" sz="1600" b="1" dirty="0" smtClean="0"/>
              <a:t>машин электромагнитного и магнитоэлектрического возбуждения.</a:t>
            </a:r>
            <a:endParaRPr lang="ru-RU" sz="16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944888" y="4931876"/>
            <a:ext cx="2070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cap="all" dirty="0" smtClean="0">
                <a:solidFill>
                  <a:schemeClr val="bg1"/>
                </a:solidFill>
              </a:rPr>
              <a:t>Наши заказчики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139" y="3601302"/>
            <a:ext cx="869061" cy="120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3601302"/>
            <a:ext cx="1652587" cy="122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387" y="3601303"/>
            <a:ext cx="917519" cy="120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8464" y="5057284"/>
            <a:ext cx="95770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</a:t>
            </a:r>
            <a:r>
              <a:rPr lang="ru-RU" sz="1600" b="1" dirty="0" smtClean="0"/>
              <a:t>рофессионализм </a:t>
            </a:r>
            <a:r>
              <a:rPr lang="ru-RU" sz="1600" b="1" dirty="0"/>
              <a:t>в проектировании электрических машин и изделий на их основе позволяет </a:t>
            </a:r>
            <a:r>
              <a:rPr lang="ru-RU" sz="1600" b="1" dirty="0" smtClean="0"/>
              <a:t>ООО НПО «Шторм»  легко </a:t>
            </a:r>
            <a:r>
              <a:rPr lang="ru-RU" sz="1600" b="1" dirty="0"/>
              <a:t>разбираться в наиболее новых внедренных проектах, а наши производственные возможности воплотить конструкторские разработки в реальные  продукты</a:t>
            </a:r>
            <a:r>
              <a:rPr lang="ru-RU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009784" y="206605"/>
            <a:ext cx="2785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368088" y="-923587"/>
            <a:ext cx="24765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62852" y="1988840"/>
            <a:ext cx="495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ООО НПО «Шторм» обладает всей необходимой инфраструктурой и производственным оборудованием для разработки и изготовления разнообразной продукции. </a:t>
            </a:r>
          </a:p>
          <a:p>
            <a:r>
              <a:rPr lang="ru-RU" sz="1400" b="1" dirty="0" smtClean="0"/>
              <a:t> </a:t>
            </a:r>
            <a:r>
              <a:rPr lang="ru-RU" sz="1400" b="1" dirty="0"/>
              <a:t>Это включает в себя опытный инженерно-конструкторский и дизайнерский отдел, производство, инженеров качества (ОТК) и </a:t>
            </a:r>
            <a:r>
              <a:rPr lang="ru-RU" sz="1400" b="1" dirty="0" smtClean="0"/>
              <a:t>лабораторией </a:t>
            </a:r>
            <a:r>
              <a:rPr lang="ru-RU" sz="1400" b="1" dirty="0"/>
              <a:t>для испытаний продукта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pic>
        <p:nvPicPr>
          <p:cNvPr id="23" name="Рисунок 22" descr="C:\Users\Сергей\Desktop\АРХИВ\ООО НПО ШТОРМ\сайт ШТОРМ\фото галлерея\д.т.н.Макаричев Ю.А. и к.т.н.Зубков Ю.В. за проведением испытаний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204" y="3617702"/>
            <a:ext cx="1574676" cy="1205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 descr="C:\Users\DENIS\Pictures\рпрп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23" y="3617701"/>
            <a:ext cx="1819867" cy="120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 flipV="1">
            <a:off x="-3629917" y="2145436"/>
            <a:ext cx="3542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 </a:t>
            </a:r>
          </a:p>
        </p:txBody>
      </p:sp>
      <p:pic>
        <p:nvPicPr>
          <p:cNvPr id="29" name="Рисунок 28" descr="C:\Users\Сергей\Desktop\Camera\IMG_20170701_10461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657" y="3601303"/>
            <a:ext cx="1478964" cy="12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56225" y="2145437"/>
            <a:ext cx="2888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b="1" dirty="0" smtClean="0"/>
              <a:t>Наши </a:t>
            </a:r>
            <a:r>
              <a:rPr lang="ru-RU" b="1" dirty="0"/>
              <a:t>научные партнеры</a:t>
            </a:r>
            <a:endParaRPr lang="ru-RU" dirty="0"/>
          </a:p>
        </p:txBody>
      </p:sp>
      <p:pic>
        <p:nvPicPr>
          <p:cNvPr id="20" name="Рисунок 19" descr="Ð¡Ð°Ð¼Ð°ÑÑÐºÐ¸Ð¹ ÑÐ½Ð¸Ð²ÐµÑÑÐ¸ÑÐµÑ Ð¸Ð·Ð¼ÐµÐ½Ð¸Ð» Ð»Ð¾Ð³Ð¾ÑÐ¸Ð¿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" y="2679731"/>
            <a:ext cx="145224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Ð¡Ð°Ð¼Ð°ÑÑÐºÐ¸Ð¹ Ð£Ð½Ð¸Ð²ÐµÑÑÐ¸ÑÐµÑ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72" y="2740971"/>
            <a:ext cx="1136229" cy="63286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Овал 21"/>
          <p:cNvSpPr/>
          <p:nvPr/>
        </p:nvSpPr>
        <p:spPr>
          <a:xfrm>
            <a:off x="6669563" y="1086722"/>
            <a:ext cx="757775" cy="757775"/>
          </a:xfrm>
          <a:prstGeom prst="ellipse">
            <a:avLst/>
          </a:prstGeom>
          <a:blipFill rotWithShape="0"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669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vgal\Desktop\мероприятия\Казанская венчурная ярмарка\МикроГЭС\Шторм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520" y="298845"/>
            <a:ext cx="2409264" cy="6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40832" y="233549"/>
            <a:ext cx="6465169" cy="658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12840" y="404664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chemeClr val="bg1"/>
                </a:solidFill>
              </a:rPr>
              <a:t>Системы электрического запуска  газотурбинных двигателей </a:t>
            </a:r>
            <a:endParaRPr lang="ru-RU" sz="1600" b="1" cap="all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6473094"/>
            <a:ext cx="9920498" cy="3849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chemeClr val="bg1"/>
                </a:solidFill>
              </a:rPr>
              <a:t>                                                                        </a:t>
            </a:r>
            <a:r>
              <a:rPr lang="en-US" b="1" cap="all" dirty="0" smtClean="0">
                <a:solidFill>
                  <a:schemeClr val="bg1"/>
                </a:solidFill>
              </a:rPr>
              <a:t>Storm-samara.ru</a:t>
            </a:r>
            <a:endParaRPr lang="ru-RU" b="1" cap="all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DENIS\Documents\ФОТО\СТ250\2017\IMG_20161130_175010_mi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74" y="4682276"/>
            <a:ext cx="1504670" cy="114507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8" name="Рисунок 7" descr="C:\Users\Сергей\Desktop\IMG_20180605_1605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682276"/>
            <a:ext cx="1504670" cy="114507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C:\Users\DENIS\Pictures\Рисунок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35" y="4686826"/>
            <a:ext cx="1510075" cy="113074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ENIS\Documents\ФОТО\702\WP_20180428_14_40_54_P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43" y="4686142"/>
            <a:ext cx="1453425" cy="112898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95527" y="5867979"/>
            <a:ext cx="11722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Сборка</a:t>
            </a:r>
            <a:endParaRPr lang="ru-RU" sz="12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66904" y="5847655"/>
            <a:ext cx="1357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Балансировка</a:t>
            </a:r>
            <a:endParaRPr lang="ru-RU" sz="1200" i="1" dirty="0"/>
          </a:p>
        </p:txBody>
      </p:sp>
      <p:pic>
        <p:nvPicPr>
          <p:cNvPr id="13" name="Picture 4" descr="C:\Users\DENIS\Documents\ФОТО\СТ250\2017\IMG_20170728_1011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4686827"/>
            <a:ext cx="1497850" cy="11405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19283" y="5847655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Изготовление  всех компонентов на собственном производстве</a:t>
            </a:r>
            <a:endParaRPr lang="ru-RU" sz="12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6396" y="5827346"/>
            <a:ext cx="1172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Изготовление блока силовой электроники</a:t>
            </a:r>
            <a:endParaRPr lang="ru-RU" sz="1200" i="1" dirty="0"/>
          </a:p>
        </p:txBody>
      </p:sp>
      <p:pic>
        <p:nvPicPr>
          <p:cNvPr id="16" name="Рисунок 15" descr="C:\Users\Сергей\Desktop\Camera\IMG_20171224_10521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52" y="4682276"/>
            <a:ext cx="1584176" cy="114826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8265367" y="5847655"/>
            <a:ext cx="1224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Стендовые испытания</a:t>
            </a:r>
            <a:endParaRPr lang="ru-RU" sz="1200" i="1" dirty="0"/>
          </a:p>
        </p:txBody>
      </p:sp>
      <p:pic>
        <p:nvPicPr>
          <p:cNvPr id="20" name="Picture 4" descr="C:\Users\DENIS\Documents\ПРЕЗЕНТАЦИЯ  ГТД (2017)\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463" y="2852936"/>
            <a:ext cx="1932381" cy="14492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</p:pic>
      <p:pic>
        <p:nvPicPr>
          <p:cNvPr id="21" name="Рисунок 20" descr="C:\Users\Сергей\Desktop\Camera\IMG_20170928_154325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32" y="1202610"/>
            <a:ext cx="1906495" cy="14296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2" name="Рисунок 21" descr="C:\Users\Сергей\Desktop\программа 702\702 №002 Самара март 2018г\фото испытания 20.04.18\IMG_20180419_164813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34" y="2852936"/>
            <a:ext cx="1906494" cy="14492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0" name="Picture 2" descr="C:\Users\DENIS\Documents\ФОТО\Стартер СТ250 (10дек)\CAM00047_mi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463" y="1202611"/>
            <a:ext cx="1932381" cy="1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8464" y="1085835"/>
            <a:ext cx="4953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ПРОБЛЕМА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/>
              <a:t>Отказ от запуска ГТД с использованием попутного природного газа,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/>
              <a:t>Необходимость в специализированных системах электрического запуска высокой надежности и работе при высоких температурах окружающей среды.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РЕШЕНИЕ</a:t>
            </a:r>
            <a:r>
              <a:rPr lang="ru-RU" sz="1200" b="1" dirty="0" smtClean="0"/>
              <a:t> </a:t>
            </a:r>
          </a:p>
          <a:p>
            <a:r>
              <a:rPr lang="ru-RU" sz="1200" b="1" dirty="0" smtClean="0"/>
              <a:t>Конструкторскими службами </a:t>
            </a:r>
            <a:r>
              <a:rPr lang="ru-RU" sz="1200" b="1" dirty="0"/>
              <a:t>ООО НПО «</a:t>
            </a:r>
            <a:r>
              <a:rPr lang="ru-RU" sz="1200" b="1" dirty="0" smtClean="0"/>
              <a:t>Шторм» и ведущими учеными </a:t>
            </a:r>
            <a:r>
              <a:rPr lang="ru-RU" sz="1200" b="1" dirty="0"/>
              <a:t>России </a:t>
            </a:r>
            <a:r>
              <a:rPr lang="ru-RU" sz="1200" b="1" dirty="0" smtClean="0"/>
              <a:t>разработан типовой ряд  и освоено серийное производство Систем электрического </a:t>
            </a:r>
            <a:r>
              <a:rPr lang="ru-RU" sz="1200" b="1" dirty="0"/>
              <a:t>запуска </a:t>
            </a:r>
            <a:r>
              <a:rPr lang="ru-RU" sz="1200" b="1" dirty="0" smtClean="0"/>
              <a:t>на </a:t>
            </a:r>
            <a:r>
              <a:rPr lang="ru-RU" sz="1200" b="1" dirty="0"/>
              <a:t>базе синхронной </a:t>
            </a:r>
            <a:r>
              <a:rPr lang="ru-RU" sz="1200" b="1" dirty="0" smtClean="0"/>
              <a:t>машины на </a:t>
            </a:r>
            <a:r>
              <a:rPr lang="ru-RU" sz="1200" b="1" dirty="0"/>
              <a:t>постоянных магнитах</a:t>
            </a:r>
            <a:r>
              <a:rPr lang="ru-RU" sz="1200" b="1" dirty="0" smtClean="0"/>
              <a:t>.</a:t>
            </a:r>
          </a:p>
          <a:p>
            <a:pPr algn="just"/>
            <a:r>
              <a:rPr lang="ru-RU" sz="1200" dirty="0" smtClean="0"/>
              <a:t>Система электрического запуска предназначена </a:t>
            </a:r>
            <a:r>
              <a:rPr lang="ru-RU" sz="1200" dirty="0"/>
              <a:t>для холодной прокрутки и запуска  </a:t>
            </a:r>
            <a:r>
              <a:rPr lang="ru-RU" sz="1200" dirty="0" smtClean="0"/>
              <a:t>газотурбинных </a:t>
            </a:r>
            <a:r>
              <a:rPr lang="ru-RU" sz="1200" dirty="0"/>
              <a:t>двигателей наземного </a:t>
            </a:r>
            <a:r>
              <a:rPr lang="ru-RU" sz="1200" dirty="0" smtClean="0"/>
              <a:t>базирования.  </a:t>
            </a:r>
          </a:p>
          <a:p>
            <a:endParaRPr lang="ru-RU" sz="1200" b="1" dirty="0" smtClean="0">
              <a:solidFill>
                <a:schemeClr val="tx2"/>
              </a:solidFill>
            </a:endParaRPr>
          </a:p>
          <a:p>
            <a:r>
              <a:rPr lang="ru-RU" sz="1200" b="1" dirty="0" smtClean="0">
                <a:solidFill>
                  <a:schemeClr val="tx2"/>
                </a:solidFill>
              </a:rPr>
              <a:t>Основные </a:t>
            </a:r>
            <a:r>
              <a:rPr lang="ru-RU" sz="1200" b="1" dirty="0">
                <a:solidFill>
                  <a:schemeClr val="tx2"/>
                </a:solidFill>
              </a:rPr>
              <a:t>конкурентные преимущества:</a:t>
            </a:r>
          </a:p>
          <a:p>
            <a:r>
              <a:rPr lang="ru-RU" sz="1200" dirty="0"/>
              <a:t>- полное соответствие требованиям СТО ГАЗПРОМ</a:t>
            </a:r>
          </a:p>
          <a:p>
            <a:r>
              <a:rPr lang="ru-RU" sz="1200" dirty="0"/>
              <a:t>- назначенный ресурс – 200 000 часов.</a:t>
            </a:r>
          </a:p>
          <a:p>
            <a:r>
              <a:rPr lang="ru-RU" sz="1200" dirty="0"/>
              <a:t>- рабочий диапазон температур окружающей среды – </a:t>
            </a:r>
            <a:r>
              <a:rPr lang="ru-RU" sz="1200" dirty="0" smtClean="0"/>
              <a:t>40 до </a:t>
            </a:r>
            <a:r>
              <a:rPr lang="ru-RU" sz="1200" dirty="0"/>
              <a:t>+65°С</a:t>
            </a: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dirty="0"/>
              <a:t>- конкурентная цена,</a:t>
            </a:r>
          </a:p>
          <a:p>
            <a:r>
              <a:rPr lang="ru-RU" sz="1200" dirty="0"/>
              <a:t>- возможность реализации </a:t>
            </a:r>
            <a:r>
              <a:rPr lang="ru-RU" sz="1200" dirty="0" smtClean="0"/>
              <a:t> дополнительных режимов.</a:t>
            </a: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524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20" descr="Описание: nk36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40" y="3823861"/>
            <a:ext cx="1261323" cy="126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vgal\Desktop\мероприятия\Казанская венчурная ярмарка\МикроГЭС\Шторм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72" y="116632"/>
            <a:ext cx="2553280" cy="67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36776" y="116632"/>
            <a:ext cx="6969225" cy="658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36776" y="260648"/>
            <a:ext cx="69287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chemeClr val="bg1"/>
                </a:solidFill>
              </a:rPr>
              <a:t>Системы  электрического  запуска  газотурбинных  двигателей </a:t>
            </a:r>
            <a:endParaRPr lang="ru-RU" sz="1600" b="1" cap="all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5552" y="2143889"/>
            <a:ext cx="4778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Номенклатура серийно выпускаемых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Систем электрического запуска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3" name="Рисунок 41" descr="Описание: 2kmp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2733554"/>
            <a:ext cx="1373677" cy="6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28" descr="Описание: http://www.uecrus.com/img/content/products/al31ste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380" y="2607834"/>
            <a:ext cx="1162140" cy="102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30" descr="Описание: https://www.roscosmos.ru/media/img/docs/nk12st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471" y="4035154"/>
            <a:ext cx="1280057" cy="90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1" descr="Описание: http://www.avid.ru/_res/products/11img_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920" y="5418802"/>
            <a:ext cx="1220055" cy="92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36" descr="Описание: news_28102010_001_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83" y="5661248"/>
            <a:ext cx="1131561" cy="5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9217" descr="Описание: ÐÐÐ Â«Ð£Ð Â«ÐÐÐÂ»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786" y="5445224"/>
            <a:ext cx="1274582" cy="30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-14497" y="6532443"/>
            <a:ext cx="9920498" cy="352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chemeClr val="bg1"/>
                </a:solidFill>
              </a:rPr>
              <a:t>                                                                       </a:t>
            </a:r>
            <a:r>
              <a:rPr lang="en-US" b="1" cap="all" dirty="0" smtClean="0">
                <a:solidFill>
                  <a:schemeClr val="bg1"/>
                </a:solidFill>
              </a:rPr>
              <a:t>Storm-samara.ru</a:t>
            </a:r>
            <a:endParaRPr lang="ru-RU" b="1" cap="all" dirty="0">
              <a:solidFill>
                <a:schemeClr val="bg1"/>
              </a:solidFill>
            </a:endParaRPr>
          </a:p>
        </p:txBody>
      </p:sp>
      <p:pic>
        <p:nvPicPr>
          <p:cNvPr id="1038" name="Picture 14" descr="C:\Users\DENIS\Pictures\no_photo_360x25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6" y="2711859"/>
            <a:ext cx="1080120" cy="54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C:\Users\DENIS\Documents\KeyShot 4\Renderings\701 _2016 (2017)_mi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519" y="4077072"/>
            <a:ext cx="1080649" cy="93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DENIS\Documents\KeyShot 4\Renderings\704 (вар_1).25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519" y="5560961"/>
            <a:ext cx="1008641" cy="8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DENIS\Documents\KeyShot 4\Renderings\703_вар3.25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2780928"/>
            <a:ext cx="1013860" cy="86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4953000" y="2143889"/>
            <a:ext cx="41917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Номенклатура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Систем  на стадии ОКР и испытаний 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" name="Picture 15" descr="C:\Users\DENIS\Documents\KeyShot 4\Renderings\702(2018) НК-38 AL.245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5589240"/>
            <a:ext cx="1033015" cy="91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C:\Users\DENIS\Documents\KeyShot 4\Renderings\702 (2018) НК16_МАЙ.236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69" y="2780928"/>
            <a:ext cx="1029439" cy="80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5" descr="C:\Users\DENIS\Documents\KeyShot 4\Renderings\702 (2018) НК36_МАЙ.247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92" y="4149080"/>
            <a:ext cx="1096524" cy="8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8464" y="2425557"/>
            <a:ext cx="18097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«ШТОРМ ЭСТ-80»   80 кВт</a:t>
            </a:r>
            <a:endParaRPr lang="ru-RU" sz="1100" b="1" dirty="0"/>
          </a:p>
        </p:txBody>
      </p:sp>
      <p:pic>
        <p:nvPicPr>
          <p:cNvPr id="35" name="Рисунок 22" descr="Описание: http://kmpo.ru/images/resize/catalog/434x313/56af79622ee18de9f1677df1c9865b4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66" y="2564904"/>
            <a:ext cx="1370518" cy="99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0311" y="2420888"/>
            <a:ext cx="4810681" cy="1313310"/>
          </a:xfrm>
          <a:prstGeom prst="roundRect">
            <a:avLst>
              <a:gd name="adj" fmla="val 1115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909160" y="3212976"/>
            <a:ext cx="1531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НК-16СТ; НК-16-18СТ</a:t>
            </a:r>
            <a:endParaRPr lang="ru-RU" sz="11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6456" y="3812712"/>
            <a:ext cx="4810681" cy="1313310"/>
          </a:xfrm>
          <a:prstGeom prst="roundRect">
            <a:avLst>
              <a:gd name="adj" fmla="val 1115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28464" y="3789040"/>
            <a:ext cx="20882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«ШТОРМ ЭСТ-80-01»   110 кВт</a:t>
            </a:r>
            <a:endParaRPr lang="ru-RU" sz="1100" b="1" dirty="0"/>
          </a:p>
        </p:txBody>
      </p:sp>
      <p:pic>
        <p:nvPicPr>
          <p:cNvPr id="44" name="Рисунок 21" descr="Описание: ÐÐ»Ð°Ð²Ð½Ð°Ñ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15" y="4149080"/>
            <a:ext cx="1340875" cy="43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Скругленный прямоугольник 45"/>
          <p:cNvSpPr/>
          <p:nvPr/>
        </p:nvSpPr>
        <p:spPr>
          <a:xfrm>
            <a:off x="56455" y="5200114"/>
            <a:ext cx="4810681" cy="1313310"/>
          </a:xfrm>
          <a:prstGeom prst="roundRect">
            <a:avLst>
              <a:gd name="adj" fmla="val 1115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28464" y="5229200"/>
            <a:ext cx="20882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«ШТОРМ ЭСТ-80-02»   110 кВт</a:t>
            </a:r>
            <a:endParaRPr lang="ru-RU" sz="1100" b="1" dirty="0"/>
          </a:p>
        </p:txBody>
      </p:sp>
      <p:pic>
        <p:nvPicPr>
          <p:cNvPr id="48" name="Рисунок 41" descr="Описание: 2kmp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93" y="5506899"/>
            <a:ext cx="1373677" cy="6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2049023" y="4622627"/>
            <a:ext cx="12477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НК-36СТ; НК-361</a:t>
            </a:r>
            <a:endParaRPr lang="ru-RU" sz="11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303348" y="5999532"/>
            <a:ext cx="12477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НК-38СТ</a:t>
            </a:r>
            <a:endParaRPr lang="ru-RU" sz="1100" dirty="0"/>
          </a:p>
        </p:txBody>
      </p:sp>
      <p:pic>
        <p:nvPicPr>
          <p:cNvPr id="52" name="Рисунок 24" descr="Описание: http://kmpo.ru/images/resize/catalog/434x313/b04debeac96342b29e308ad5cf6ba5b9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84" y="5392550"/>
            <a:ext cx="1376379" cy="98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Скругленный прямоугольник 52"/>
          <p:cNvSpPr/>
          <p:nvPr/>
        </p:nvSpPr>
        <p:spPr>
          <a:xfrm>
            <a:off x="5025008" y="2428173"/>
            <a:ext cx="4810681" cy="1313310"/>
          </a:xfrm>
          <a:prstGeom prst="roundRect">
            <a:avLst>
              <a:gd name="adj" fmla="val 1115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025007" y="3823861"/>
            <a:ext cx="4810681" cy="1313310"/>
          </a:xfrm>
          <a:prstGeom prst="roundRect">
            <a:avLst>
              <a:gd name="adj" fmla="val 1115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14458" y="5194104"/>
            <a:ext cx="4810681" cy="1313310"/>
          </a:xfrm>
          <a:prstGeom prst="roundRect">
            <a:avLst>
              <a:gd name="adj" fmla="val 1115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097016" y="2420888"/>
            <a:ext cx="20219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«ШТОРМ ЭСТ-80-03»   80 кВт</a:t>
            </a:r>
            <a:endParaRPr lang="ru-RU" sz="11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5169024" y="5157192"/>
            <a:ext cx="20702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«ШТОРМ ЭСТ-220»   220 кВт</a:t>
            </a:r>
            <a:endParaRPr lang="ru-RU" sz="11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097016" y="3789040"/>
            <a:ext cx="20219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«ШТОРМ ЭСТ-250»   250 кВт</a:t>
            </a:r>
            <a:endParaRPr lang="ru-RU" sz="1100" b="1" dirty="0"/>
          </a:p>
        </p:txBody>
      </p:sp>
      <p:pic>
        <p:nvPicPr>
          <p:cNvPr id="59" name="Рисунок 21" descr="Описание: ÐÐ»Ð°Ð²Ð½Ð°Ñ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10" y="4086298"/>
            <a:ext cx="1340875" cy="43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6897216" y="4603710"/>
            <a:ext cx="15741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НК-12СТ; НК14СТ;</a:t>
            </a:r>
          </a:p>
          <a:p>
            <a:pPr algn="ctr"/>
            <a:r>
              <a:rPr lang="ru-RU" sz="1100" dirty="0" smtClean="0"/>
              <a:t>НК-14СТ-10</a:t>
            </a:r>
            <a:endParaRPr lang="ru-RU" sz="11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609184" y="6094457"/>
            <a:ext cx="18537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ПС-90ГП-1,2,3; ПС-90ГП-25</a:t>
            </a:r>
          </a:p>
          <a:p>
            <a:pPr algn="ctr"/>
            <a:r>
              <a:rPr lang="ru-RU" sz="1100" dirty="0" smtClean="0"/>
              <a:t>ПС-90ЭУ-16А; ПС-90ГП-25А</a:t>
            </a:r>
            <a:endParaRPr lang="ru-RU" sz="11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759910" y="3311406"/>
            <a:ext cx="15741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АЛ-31</a:t>
            </a:r>
            <a:endParaRPr lang="ru-RU" sz="1100" dirty="0"/>
          </a:p>
        </p:txBody>
      </p:sp>
      <p:sp>
        <p:nvSpPr>
          <p:cNvPr id="63" name="TextBox 62"/>
          <p:cNvSpPr txBox="1"/>
          <p:nvPr/>
        </p:nvSpPr>
        <p:spPr>
          <a:xfrm>
            <a:off x="5598539" y="941030"/>
            <a:ext cx="43074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     </a:t>
            </a:r>
            <a:r>
              <a:rPr lang="ru-RU" sz="1400" b="1" dirty="0" smtClean="0">
                <a:solidFill>
                  <a:schemeClr val="accent1"/>
                </a:solidFill>
              </a:rPr>
              <a:t>Технологии и компетенция ООО НПО «Шторм» </a:t>
            </a:r>
          </a:p>
          <a:p>
            <a:r>
              <a:rPr lang="ru-RU" sz="1400" b="1" dirty="0" smtClean="0">
                <a:solidFill>
                  <a:schemeClr val="accent1"/>
                </a:solidFill>
              </a:rPr>
              <a:t>в области Систем электрического запуска </a:t>
            </a:r>
          </a:p>
          <a:p>
            <a:r>
              <a:rPr lang="ru-RU" sz="1400" b="1" dirty="0" smtClean="0">
                <a:solidFill>
                  <a:schemeClr val="accent1"/>
                </a:solidFill>
              </a:rPr>
              <a:t>позволяют компании постоянно расширять объемы </a:t>
            </a:r>
          </a:p>
          <a:p>
            <a:r>
              <a:rPr lang="ru-RU" sz="1400" b="1" dirty="0" smtClean="0">
                <a:solidFill>
                  <a:schemeClr val="accent1"/>
                </a:solidFill>
              </a:rPr>
              <a:t>и номенклатуру, предлагая рынку продукты</a:t>
            </a:r>
          </a:p>
          <a:p>
            <a:r>
              <a:rPr lang="ru-RU" sz="1400" b="1" dirty="0" smtClean="0">
                <a:solidFill>
                  <a:schemeClr val="accent1"/>
                </a:solidFill>
              </a:rPr>
              <a:t> мирового уровня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67" name="Рисунок 66" descr="Добровольная сертификация продукции. 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51" y="1549087"/>
            <a:ext cx="623717" cy="594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Рисунок 67" descr=" 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89" y="881277"/>
            <a:ext cx="600879" cy="59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-15552" y="806662"/>
            <a:ext cx="50526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 </a:t>
            </a:r>
            <a:r>
              <a:rPr lang="ru-RU" sz="1200" dirty="0" smtClean="0"/>
              <a:t>Система электрического запуска  </a:t>
            </a:r>
            <a:r>
              <a:rPr lang="ru-RU" sz="1200" dirty="0"/>
              <a:t>состоит из следующих основных частей:</a:t>
            </a:r>
          </a:p>
          <a:p>
            <a:pPr marL="228600" indent="-228600" algn="just">
              <a:buAutoNum type="arabicPeriod"/>
            </a:pPr>
            <a:r>
              <a:rPr lang="ru-RU" sz="1200" b="1" i="1" dirty="0"/>
              <a:t>Электростартер</a:t>
            </a:r>
            <a:r>
              <a:rPr lang="ru-RU" sz="1200" dirty="0"/>
              <a:t>, установленный на ГТД </a:t>
            </a:r>
            <a:r>
              <a:rPr lang="ru-RU" sz="1200" dirty="0" smtClean="0"/>
              <a:t>и служащий </a:t>
            </a:r>
            <a:r>
              <a:rPr lang="ru-RU" sz="1200" dirty="0"/>
              <a:t>для </a:t>
            </a:r>
            <a:r>
              <a:rPr lang="ru-RU" sz="1200" dirty="0" smtClean="0"/>
              <a:t>вращения </a:t>
            </a:r>
            <a:r>
              <a:rPr lang="ru-RU" sz="1200" dirty="0"/>
              <a:t>вала </a:t>
            </a:r>
            <a:r>
              <a:rPr lang="ru-RU" sz="1200" dirty="0" smtClean="0"/>
              <a:t>ВД </a:t>
            </a:r>
            <a:r>
              <a:rPr lang="ru-RU" sz="1200" spc="-10" dirty="0" smtClean="0"/>
              <a:t>на </a:t>
            </a:r>
            <a:r>
              <a:rPr lang="ru-RU" sz="1200" spc="-10" dirty="0"/>
              <a:t>режимах </a:t>
            </a:r>
            <a:r>
              <a:rPr lang="ru-RU" sz="1200" spc="-10" dirty="0" smtClean="0"/>
              <a:t>горячий </a:t>
            </a:r>
            <a:r>
              <a:rPr lang="ru-RU" sz="1200" spc="-10" dirty="0"/>
              <a:t>запуск (ГЗ), холодая прокрутка (</a:t>
            </a:r>
            <a:r>
              <a:rPr lang="ru-RU" sz="1200" spc="-10" dirty="0" smtClean="0"/>
              <a:t>ХП) и </a:t>
            </a:r>
            <a:r>
              <a:rPr lang="ru-RU" sz="1200" spc="-10" dirty="0"/>
              <a:t>др.</a:t>
            </a:r>
          </a:p>
          <a:p>
            <a:pPr algn="just"/>
            <a:r>
              <a:rPr lang="ru-RU" sz="1200" dirty="0"/>
              <a:t>2</a:t>
            </a:r>
            <a:r>
              <a:rPr lang="ru-RU" sz="1200" b="1" dirty="0"/>
              <a:t>.   </a:t>
            </a:r>
            <a:r>
              <a:rPr lang="ru-RU" sz="1200" b="1" i="1" dirty="0"/>
              <a:t>Блок управления стартера </a:t>
            </a:r>
            <a:r>
              <a:rPr lang="ru-RU" sz="1200" i="1" dirty="0"/>
              <a:t>(БУС)</a:t>
            </a:r>
            <a:r>
              <a:rPr lang="ru-RU" sz="1200" dirty="0"/>
              <a:t>, служащий для управления </a:t>
            </a:r>
          </a:p>
          <a:p>
            <a:pPr algn="just"/>
            <a:r>
              <a:rPr lang="ru-RU" sz="1200" dirty="0"/>
              <a:t>системой по командам от системы автоматического управления (САУ) </a:t>
            </a:r>
          </a:p>
          <a:p>
            <a:pPr algn="just"/>
            <a:r>
              <a:rPr lang="ru-RU" sz="1200" dirty="0"/>
              <a:t>газоперекачивающего агрегата (ГПА).</a:t>
            </a:r>
          </a:p>
          <a:p>
            <a:pPr marL="171450" indent="-171450">
              <a:buFontTx/>
              <a:buChar char="-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365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04728" y="116632"/>
            <a:ext cx="7419044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chemeClr val="bg1"/>
                </a:solidFill>
              </a:rPr>
              <a:t>                                                                         </a:t>
            </a:r>
            <a:endParaRPr lang="ru-RU" b="1" cap="all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20752" y="25135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chemeClr val="bg1"/>
                </a:solidFill>
              </a:rPr>
              <a:t>        </a:t>
            </a:r>
            <a:r>
              <a:rPr lang="ru-RU" b="1" cap="all" dirty="0" err="1" smtClean="0">
                <a:solidFill>
                  <a:schemeClr val="bg1"/>
                </a:solidFill>
              </a:rPr>
              <a:t>ЭНЕРГОНЕЗАВИСИМЫе</a:t>
            </a:r>
            <a:r>
              <a:rPr lang="ru-RU" b="1" cap="all" dirty="0" smtClean="0">
                <a:solidFill>
                  <a:schemeClr val="bg1"/>
                </a:solidFill>
              </a:rPr>
              <a:t>  ГАЗОПЕРЕКАЧИВАЮЩИЕ  АГРЕГАТЫ</a:t>
            </a:r>
            <a:endParaRPr lang="ru-RU" b="1" cap="all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4488" y="837925"/>
            <a:ext cx="9178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</a:t>
            </a:r>
            <a:r>
              <a:rPr lang="ru-RU" sz="1600" b="1" dirty="0" smtClean="0">
                <a:solidFill>
                  <a:schemeClr val="accent1"/>
                </a:solidFill>
              </a:rPr>
              <a:t>ПРИМЕНЕНИЕ СТАРТЕР-ГЕНЕРАТОРНЫХ  и ГЕНЕРАТОРНЫХ </a:t>
            </a:r>
            <a:r>
              <a:rPr lang="ru-RU" sz="1600" b="1" dirty="0">
                <a:solidFill>
                  <a:schemeClr val="accent1"/>
                </a:solidFill>
              </a:rPr>
              <a:t>УСТАНОВОК «</a:t>
            </a:r>
            <a:r>
              <a:rPr lang="ru-RU" sz="1600" b="1" dirty="0" smtClean="0">
                <a:solidFill>
                  <a:schemeClr val="accent1"/>
                </a:solidFill>
              </a:rPr>
              <a:t>ШТОРМ» </a:t>
            </a:r>
            <a:r>
              <a:rPr lang="ru-RU" sz="1600" b="1" dirty="0">
                <a:solidFill>
                  <a:schemeClr val="accent1"/>
                </a:solidFill>
              </a:rPr>
              <a:t>В СИСТЕМЕ </a:t>
            </a:r>
            <a:r>
              <a:rPr lang="ru-RU" sz="1600" b="1" dirty="0" smtClean="0">
                <a:solidFill>
                  <a:schemeClr val="accent1"/>
                </a:solidFill>
              </a:rPr>
              <a:t>                     </a:t>
            </a:r>
          </a:p>
          <a:p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smtClean="0">
                <a:solidFill>
                  <a:schemeClr val="accent1"/>
                </a:solidFill>
              </a:rPr>
              <a:t>            ЭЛЕКТРОСНАБЖЕНИЯ  КОМПРЕССОРНЫХ  </a:t>
            </a:r>
            <a:r>
              <a:rPr lang="ru-RU" sz="1600" b="1" dirty="0">
                <a:solidFill>
                  <a:schemeClr val="accent1"/>
                </a:solidFill>
              </a:rPr>
              <a:t>СТАНЦИЙ МАГИСТРАЛЬНЫХ  </a:t>
            </a:r>
            <a:r>
              <a:rPr lang="ru-RU" sz="1600" b="1" dirty="0" smtClean="0">
                <a:solidFill>
                  <a:schemeClr val="accent1"/>
                </a:solidFill>
              </a:rPr>
              <a:t>ГАЗОПРОВОДОВ 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DENIS\Pictures\картинка_сх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2706039"/>
            <a:ext cx="4691966" cy="240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686" y="1382600"/>
            <a:ext cx="108080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Необходимость повышения эф­фективности транспорта газа в условиях </a:t>
            </a:r>
            <a:r>
              <a:rPr lang="ru-RU" sz="1600" b="1" dirty="0" smtClean="0"/>
              <a:t>роста </a:t>
            </a:r>
            <a:r>
              <a:rPr lang="ru-RU" sz="1600" b="1" dirty="0"/>
              <a:t>тарифов на элек­трическую </a:t>
            </a:r>
            <a:endParaRPr lang="ru-RU" sz="1600" b="1" dirty="0" smtClean="0"/>
          </a:p>
          <a:p>
            <a:r>
              <a:rPr lang="ru-RU" sz="1600" b="1" dirty="0" smtClean="0"/>
              <a:t>энергию </a:t>
            </a:r>
            <a:r>
              <a:rPr lang="ru-RU" sz="1600" b="1" dirty="0"/>
              <a:t>способствует поиску путей </a:t>
            </a:r>
            <a:r>
              <a:rPr lang="ru-RU" sz="1600" b="1" dirty="0" smtClean="0"/>
              <a:t>использования  по­тенциала  </a:t>
            </a:r>
            <a:r>
              <a:rPr lang="ru-RU" sz="1600" b="1" dirty="0"/>
              <a:t>вторичных энергетических ресурсов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r>
              <a:rPr lang="ru-RU" sz="1600" b="1" dirty="0" smtClean="0"/>
              <a:t> Развитие </a:t>
            </a:r>
            <a:r>
              <a:rPr lang="ru-RU" sz="1600" b="1" dirty="0"/>
              <a:t>современной электроэнергетики в соответствии с Про­ектом </a:t>
            </a:r>
            <a:r>
              <a:rPr lang="ru-RU" sz="1600" b="1" dirty="0" smtClean="0"/>
              <a:t>  Энергетической </a:t>
            </a:r>
            <a:r>
              <a:rPr lang="ru-RU" sz="1600" b="1" dirty="0"/>
              <a:t>страте­гии России </a:t>
            </a:r>
            <a:endParaRPr lang="ru-RU" sz="1600" b="1" dirty="0" smtClean="0"/>
          </a:p>
          <a:p>
            <a:r>
              <a:rPr lang="ru-RU" sz="1600" b="1" dirty="0" smtClean="0"/>
              <a:t>на </a:t>
            </a:r>
            <a:r>
              <a:rPr lang="ru-RU" sz="1600" b="1" dirty="0"/>
              <a:t>период до 2035 г. и Программой  </a:t>
            </a:r>
            <a:r>
              <a:rPr lang="ru-RU" sz="1600" b="1" dirty="0" smtClean="0"/>
              <a:t>инновационного </a:t>
            </a:r>
            <a:r>
              <a:rPr lang="ru-RU" sz="1600" b="1" dirty="0"/>
              <a:t>развития ПАО «Газпром» до 2025 г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 </a:t>
            </a:r>
            <a:r>
              <a:rPr lang="ru-RU" sz="1600" b="1" dirty="0"/>
              <a:t>предусматривает  </a:t>
            </a:r>
            <a:r>
              <a:rPr lang="ru-RU" sz="1600" b="1" dirty="0" smtClean="0"/>
              <a:t>внедрение интеллектуальных </a:t>
            </a:r>
            <a:r>
              <a:rPr lang="ru-RU" sz="1600" b="1" dirty="0"/>
              <a:t>электрических сетей (ИЭС).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85048" y="4190940"/>
            <a:ext cx="4392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Применение </a:t>
            </a:r>
            <a:r>
              <a:rPr lang="ru-RU" sz="1600" b="1" dirty="0"/>
              <a:t>в  ИЭС </a:t>
            </a:r>
            <a:r>
              <a:rPr lang="ru-RU" sz="1600" b="1" dirty="0" smtClean="0"/>
              <a:t> продуктов «Шторм»:</a:t>
            </a:r>
            <a:endParaRPr lang="ru-RU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Себестоимость менее 1,0 </a:t>
            </a:r>
            <a:r>
              <a:rPr lang="ru-RU" sz="1600" dirty="0"/>
              <a:t>руб./кВт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замещение </a:t>
            </a:r>
            <a:r>
              <a:rPr lang="ru-RU" sz="1600" dirty="0"/>
              <a:t>покупной электроэнергии;  </a:t>
            </a:r>
          </a:p>
          <a:p>
            <a:endParaRPr lang="ru-RU" sz="1600" b="1" dirty="0"/>
          </a:p>
        </p:txBody>
      </p:sp>
      <p:pic>
        <p:nvPicPr>
          <p:cNvPr id="11" name="Рисунок 10" descr="Газоперекачивающие агрегаты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2706039"/>
            <a:ext cx="3917909" cy="14251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0" y="6525344"/>
            <a:ext cx="9907835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chemeClr val="bg1"/>
                </a:solidFill>
              </a:rPr>
              <a:t>                                                                          </a:t>
            </a:r>
            <a:r>
              <a:rPr lang="en-US" b="1" cap="all" dirty="0" smtClean="0">
                <a:solidFill>
                  <a:schemeClr val="bg1"/>
                </a:solidFill>
              </a:rPr>
              <a:t>Storm-samara.ru</a:t>
            </a:r>
            <a:endParaRPr lang="ru-RU" b="1" cap="all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dovgal\Desktop\мероприятия\Казанская венчурная ярмарка\МикроГЭС\Шторм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472" y="197065"/>
            <a:ext cx="2118699" cy="56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yugorsk-tr.gazprom.ru/d/settingsgeneral/02/2/logo-png-mini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5637490"/>
            <a:ext cx="1251259" cy="7918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385172" y="5229200"/>
            <a:ext cx="93099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ПОТРЕБИТЕЛИ   РЕЗУЛЬТАТОВ   ПРОЕКТА   </a:t>
            </a:r>
          </a:p>
        </p:txBody>
      </p:sp>
      <p:pic>
        <p:nvPicPr>
          <p:cNvPr id="17" name="Picture 2" descr="https://neftegaz.ru/images/ODK%20gazovie%20turbini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64" y="5661757"/>
            <a:ext cx="2897088" cy="79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NOVATEK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53" y="5848777"/>
            <a:ext cx="1470660" cy="41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логотип Газпром нефть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68" y="5652562"/>
            <a:ext cx="1280160" cy="61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41" descr="Описание: 2kmpo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88" y="5721706"/>
            <a:ext cx="1373677" cy="6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3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864768" y="88699"/>
            <a:ext cx="7041232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chemeClr val="bg1"/>
                </a:solidFill>
              </a:rPr>
              <a:t>                                                                         </a:t>
            </a:r>
            <a:endParaRPr lang="ru-RU" b="1" cap="all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714" y="88699"/>
            <a:ext cx="9692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                                                ГЕНЕРАТОРНЫЕ  УСТАНОВКИ  ПЕРЕМЕННОЙ СКОРОСТИ  ВРАЩЕНИЯ                                     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            «ШТОРМ ГУ» МОЩНОСТЬЮ от 200 до 350 кВт.</a:t>
            </a:r>
          </a:p>
        </p:txBody>
      </p:sp>
      <p:pic>
        <p:nvPicPr>
          <p:cNvPr id="1026" name="Picture 2" descr="C:\Users\DENIS\Documents\KeyShot 4\Renderings\707 на объекте (нов_испр)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6" y="2394402"/>
            <a:ext cx="3456384" cy="229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536500"/>
            <a:ext cx="9907835" cy="32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chemeClr val="bg1"/>
                </a:solidFill>
              </a:rPr>
              <a:t>                                                                          </a:t>
            </a:r>
            <a:r>
              <a:rPr lang="en-US" b="1" cap="all" dirty="0" smtClean="0">
                <a:solidFill>
                  <a:schemeClr val="bg1"/>
                </a:solidFill>
              </a:rPr>
              <a:t>Storm-samara.ru</a:t>
            </a:r>
            <a:endParaRPr lang="ru-RU" b="1" cap="all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C:\Users\Сергей\Desktop\фото КС Сызрань\IMG_20180817_1152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8" y="2146939"/>
            <a:ext cx="3051762" cy="191390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C:\Users\DENIS\Documents\KeyShot 4\Renderings\707 БПН без стен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3" y="4184586"/>
            <a:ext cx="2636046" cy="23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ENIS\Documents\KeyShot 4\Renderings\707 на объекте (генератор)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91" y="2472623"/>
            <a:ext cx="2313198" cy="17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5359" y="4656972"/>
            <a:ext cx="49679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Основной продукт проекта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генерирующий комплекс на базе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синхронного генератора на постоянных магнитах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переменной скорости вращения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преобразователя напряжения,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обеспечивающий на выходе стабильную по напряжению и частоте электроэнергию 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потребителей собственных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нужд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ГПА.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868" y="852540"/>
            <a:ext cx="91266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b="1" dirty="0"/>
              <a:t>Генераторная установка собственных нужд (ГУ) мощностью 350 кВт, напряжением 400 В </a:t>
            </a:r>
            <a:r>
              <a:rPr lang="ru-RU" sz="1600" b="1" dirty="0" smtClean="0"/>
              <a:t> (изделие 707) предназначена </a:t>
            </a:r>
            <a:r>
              <a:rPr lang="ru-RU" sz="1600" b="1" dirty="0"/>
              <a:t>для питания </a:t>
            </a:r>
            <a:r>
              <a:rPr lang="ru-RU" sz="1600" b="1" dirty="0" smtClean="0"/>
              <a:t> потребителей собственных </a:t>
            </a:r>
            <a:r>
              <a:rPr lang="ru-RU" sz="1600" b="1" dirty="0"/>
              <a:t>нужд газоперекачивающего агрегата </a:t>
            </a:r>
            <a:endParaRPr lang="ru-RU" sz="1600" b="1" dirty="0" smtClean="0"/>
          </a:p>
          <a:p>
            <a:r>
              <a:rPr lang="ru-RU" sz="1600" b="1" dirty="0" smtClean="0"/>
              <a:t>ГПА-Ц-16 </a:t>
            </a:r>
            <a:r>
              <a:rPr lang="ru-RU" sz="1600" b="1" dirty="0"/>
              <a:t>(далее ГПА) посредством преобразования механической энергии от вала центробежного компрессора НЦ-16/76 в электрическую энергию трёхфазного переменного тока частотой 50 Гц.</a:t>
            </a:r>
          </a:p>
        </p:txBody>
      </p:sp>
      <p:pic>
        <p:nvPicPr>
          <p:cNvPr id="12" name="Picture 2" descr="C:\Users\dovgal\Desktop\мероприятия\Казанская венчурная ярмарка\МикроГЭС\Шторм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904" y="130896"/>
            <a:ext cx="2118699" cy="56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728864" y="1940809"/>
            <a:ext cx="5196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2019г. - стадия ОКР;          2020г.- образец </a:t>
            </a:r>
            <a:endParaRPr lang="ru-RU" dirty="0"/>
          </a:p>
        </p:txBody>
      </p:sp>
      <p:pic>
        <p:nvPicPr>
          <p:cNvPr id="13" name="Picture 2" descr="C:\Users\Сергей\Documents\Desktop\707 и др. генератор собственных нужд ГПА\фото КС Сызрань\IMG_20180817_1215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284" y="4605655"/>
            <a:ext cx="2042710" cy="153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20" descr="Описание: nk36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72" y="3853855"/>
            <a:ext cx="1261323" cy="126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vgal\Desktop\мероприятия\Казанская венчурная ярмарка\МикроГЭС\Шторм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472" y="116632"/>
            <a:ext cx="2553280" cy="67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36776" y="116632"/>
            <a:ext cx="6969225" cy="658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36776" y="260648"/>
            <a:ext cx="69287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chemeClr val="bg1"/>
                </a:solidFill>
              </a:rPr>
              <a:t>СТАРТЕР-ГЕНЕРАТОРНЫЕ  УСТАНОВКИ газотурбинных  двигателей </a:t>
            </a:r>
            <a:endParaRPr lang="ru-RU" sz="1600" b="1" cap="all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853" y="1717695"/>
            <a:ext cx="3413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               Номенклатура  СГУ на стадии ОКР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3" name="Рисунок 41" descr="Описание: 2kmp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6" y="2536800"/>
            <a:ext cx="1373677" cy="6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0" y="6525343"/>
            <a:ext cx="9920498" cy="3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chemeClr val="bg1"/>
                </a:solidFill>
              </a:rPr>
              <a:t>                                                                       </a:t>
            </a:r>
            <a:r>
              <a:rPr lang="en-US" b="1" cap="all" dirty="0" smtClean="0">
                <a:solidFill>
                  <a:schemeClr val="bg1"/>
                </a:solidFill>
              </a:rPr>
              <a:t>Storm-samara.ru</a:t>
            </a:r>
            <a:endParaRPr lang="ru-RU" b="1" cap="all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900" y="2211454"/>
            <a:ext cx="31033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«ШТОРМ СГУ-150»   150 кВт  (изделие 722)</a:t>
            </a:r>
            <a:endParaRPr lang="ru-RU" sz="1100" b="1" dirty="0"/>
          </a:p>
        </p:txBody>
      </p:sp>
      <p:pic>
        <p:nvPicPr>
          <p:cNvPr id="35" name="Рисунок 22" descr="Описание: http://kmpo.ru/images/resize/catalog/434x313/56af79622ee18de9f1677df1c9865b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77" y="2473064"/>
            <a:ext cx="1370518" cy="99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0853" y="2155532"/>
            <a:ext cx="3327473" cy="1313310"/>
          </a:xfrm>
          <a:prstGeom prst="roundRect">
            <a:avLst>
              <a:gd name="adj" fmla="val 1115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8134" y="3130042"/>
            <a:ext cx="1531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НК-16СТ; НК-16-18СТ</a:t>
            </a:r>
            <a:endParaRPr lang="ru-RU" sz="11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0853" y="3570927"/>
            <a:ext cx="3341328" cy="1313310"/>
          </a:xfrm>
          <a:prstGeom prst="roundRect">
            <a:avLst>
              <a:gd name="adj" fmla="val 1115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28464" y="3685503"/>
            <a:ext cx="31033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«ШТОРМ СГУ-350»   350 кВт  (изделие 723)</a:t>
            </a:r>
            <a:endParaRPr lang="ru-RU" sz="1100" b="1" dirty="0"/>
          </a:p>
        </p:txBody>
      </p:sp>
      <p:pic>
        <p:nvPicPr>
          <p:cNvPr id="44" name="Рисунок 21" descr="Описание: ÐÐ»Ð°Ð²Ð½Ð°Ñ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1" y="3979015"/>
            <a:ext cx="1340875" cy="43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Скругленный прямоугольник 45"/>
          <p:cNvSpPr/>
          <p:nvPr/>
        </p:nvSpPr>
        <p:spPr>
          <a:xfrm>
            <a:off x="70853" y="5021502"/>
            <a:ext cx="3341330" cy="1275415"/>
          </a:xfrm>
          <a:prstGeom prst="roundRect">
            <a:avLst>
              <a:gd name="adj" fmla="val 1115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50413" y="5115178"/>
            <a:ext cx="31683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«ШТОРМ СГУ-350»   350 кВт (изделие 723)</a:t>
            </a:r>
            <a:endParaRPr lang="ru-RU" sz="1100" b="1" dirty="0"/>
          </a:p>
        </p:txBody>
      </p:sp>
      <p:pic>
        <p:nvPicPr>
          <p:cNvPr id="48" name="Рисунок 41" descr="Описание: 2kmp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8" y="5308140"/>
            <a:ext cx="1373677" cy="6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252557" y="4534358"/>
            <a:ext cx="12477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НК-36СТ</a:t>
            </a:r>
            <a:endParaRPr lang="ru-RU" sz="11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36481" y="5854818"/>
            <a:ext cx="12477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НК-38СТ</a:t>
            </a:r>
            <a:endParaRPr lang="ru-RU" sz="1100" dirty="0"/>
          </a:p>
        </p:txBody>
      </p:sp>
      <p:pic>
        <p:nvPicPr>
          <p:cNvPr id="52" name="Рисунок 24" descr="Описание: http://kmpo.ru/images/resize/catalog/434x313/b04debeac96342b29e308ad5cf6ba5b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63" y="5308140"/>
            <a:ext cx="1376379" cy="98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Скругленный прямоугольник 52"/>
          <p:cNvSpPr/>
          <p:nvPr/>
        </p:nvSpPr>
        <p:spPr>
          <a:xfrm>
            <a:off x="7833320" y="3979015"/>
            <a:ext cx="1858353" cy="2442198"/>
          </a:xfrm>
          <a:prstGeom prst="roundRect">
            <a:avLst>
              <a:gd name="adj" fmla="val 1115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679553" y="1549638"/>
            <a:ext cx="6012119" cy="2277834"/>
          </a:xfrm>
          <a:prstGeom prst="roundRect">
            <a:avLst>
              <a:gd name="adj" fmla="val 1115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331554" y="941030"/>
            <a:ext cx="9504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        </a:t>
            </a:r>
            <a:r>
              <a:rPr lang="ru-RU" sz="1400" b="1" dirty="0" smtClean="0">
                <a:solidFill>
                  <a:schemeClr val="accent1"/>
                </a:solidFill>
              </a:rPr>
              <a:t>Технологии и компетенция ООО НПО «Шторм»   в области электрических машин на постоянных магнитах </a:t>
            </a:r>
          </a:p>
          <a:p>
            <a:r>
              <a:rPr lang="ru-RU" sz="1400" b="1" dirty="0" smtClean="0">
                <a:solidFill>
                  <a:schemeClr val="accent1"/>
                </a:solidFill>
              </a:rPr>
              <a:t>позволяют компании постоянно расширять объемы  и номенклатуру, предлагая рынку продукты   мирового уровня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12840" y="3913476"/>
            <a:ext cx="43204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 </a:t>
            </a:r>
            <a:r>
              <a:rPr lang="ru-RU" sz="1200" dirty="0" smtClean="0"/>
              <a:t>СГУ  «ШТОРМ»    </a:t>
            </a:r>
            <a:r>
              <a:rPr lang="ru-RU" sz="1200" dirty="0"/>
              <a:t>состоит из следующих основных частей:</a:t>
            </a:r>
          </a:p>
          <a:p>
            <a:pPr algn="just"/>
            <a:r>
              <a:rPr lang="ru-RU" sz="1200" b="1" i="1" dirty="0" smtClean="0"/>
              <a:t>1.Стартер-генератор (СГ)</a:t>
            </a:r>
            <a:r>
              <a:rPr lang="ru-RU" sz="1200" dirty="0" smtClean="0"/>
              <a:t> </a:t>
            </a:r>
            <a:r>
              <a:rPr lang="ru-RU" sz="1200" dirty="0"/>
              <a:t>установленный на ГТД </a:t>
            </a:r>
            <a:r>
              <a:rPr lang="ru-RU" sz="1200" dirty="0" smtClean="0"/>
              <a:t>и служащий </a:t>
            </a:r>
            <a:r>
              <a:rPr lang="ru-RU" sz="1200" dirty="0"/>
              <a:t>для </a:t>
            </a:r>
            <a:r>
              <a:rPr lang="ru-RU" sz="1200" dirty="0" smtClean="0"/>
              <a:t>вращения </a:t>
            </a:r>
            <a:r>
              <a:rPr lang="ru-RU" sz="1200" dirty="0"/>
              <a:t>вала </a:t>
            </a:r>
            <a:r>
              <a:rPr lang="ru-RU" sz="1200" dirty="0" smtClean="0"/>
              <a:t>ВД </a:t>
            </a:r>
            <a:r>
              <a:rPr lang="ru-RU" sz="1200" spc="-10" dirty="0" smtClean="0"/>
              <a:t>на </a:t>
            </a:r>
            <a:r>
              <a:rPr lang="ru-RU" sz="1200" spc="-10" dirty="0"/>
              <a:t>режимах </a:t>
            </a:r>
            <a:r>
              <a:rPr lang="ru-RU" sz="1200" spc="-10" dirty="0" smtClean="0"/>
              <a:t>горячий </a:t>
            </a:r>
            <a:r>
              <a:rPr lang="ru-RU" sz="1200" spc="-10" dirty="0"/>
              <a:t>запуск (ГЗ), холодая прокрутка (</a:t>
            </a:r>
            <a:r>
              <a:rPr lang="ru-RU" sz="1200" spc="-10" dirty="0" smtClean="0"/>
              <a:t>ХП) и выработки  электрической энергии в диапазоне 70…105% мощности ГТД.</a:t>
            </a:r>
            <a:endParaRPr lang="ru-RU" sz="1200" spc="-10" dirty="0"/>
          </a:p>
          <a:p>
            <a:pPr algn="just"/>
            <a:r>
              <a:rPr lang="ru-RU" sz="1200" dirty="0" smtClean="0"/>
              <a:t>2</a:t>
            </a:r>
            <a:r>
              <a:rPr lang="ru-RU" sz="1200" b="1" dirty="0" smtClean="0"/>
              <a:t>.</a:t>
            </a:r>
            <a:r>
              <a:rPr lang="ru-RU" sz="1200" b="1" i="1" dirty="0" smtClean="0"/>
              <a:t>Блок </a:t>
            </a:r>
            <a:r>
              <a:rPr lang="ru-RU" sz="1200" b="1" i="1" dirty="0"/>
              <a:t>управления стартера (БУС)</a:t>
            </a:r>
            <a:r>
              <a:rPr lang="ru-RU" sz="1200" b="1" dirty="0"/>
              <a:t>, </a:t>
            </a:r>
            <a:r>
              <a:rPr lang="ru-RU" sz="1200" dirty="0"/>
              <a:t>служащий для управления </a:t>
            </a:r>
            <a:r>
              <a:rPr lang="ru-RU" sz="1200" dirty="0" smtClean="0"/>
              <a:t>системой </a:t>
            </a:r>
            <a:r>
              <a:rPr lang="ru-RU" sz="1200" dirty="0"/>
              <a:t>по командам от системы автоматического управления (САУ) </a:t>
            </a:r>
          </a:p>
          <a:p>
            <a:pPr algn="just"/>
            <a:r>
              <a:rPr lang="ru-RU" sz="1200" dirty="0"/>
              <a:t>газоперекачивающего агрегата (ГПА</a:t>
            </a:r>
            <a:r>
              <a:rPr lang="ru-RU" sz="1200" dirty="0" smtClean="0"/>
              <a:t>).</a:t>
            </a:r>
          </a:p>
          <a:p>
            <a:pPr algn="just"/>
            <a:r>
              <a:rPr lang="ru-RU" sz="1200" b="1" i="1" dirty="0" smtClean="0"/>
              <a:t>3.Блок преобразования напряжения (БПН), </a:t>
            </a:r>
            <a:r>
              <a:rPr lang="ru-RU" sz="1200" dirty="0" smtClean="0"/>
              <a:t>служащий для преобразования нестабилизированного напряжения и частоты от СГ в напряжение 380В, 50Гц</a:t>
            </a:r>
            <a:endParaRPr lang="ru-RU" sz="1200" dirty="0"/>
          </a:p>
          <a:p>
            <a:pPr marL="171450" indent="-171450">
              <a:buFontTx/>
              <a:buChar char="-"/>
            </a:pPr>
            <a:endParaRPr lang="ru-RU" sz="1200" dirty="0"/>
          </a:p>
        </p:txBody>
      </p:sp>
      <p:pic>
        <p:nvPicPr>
          <p:cNvPr id="64" name="Рисунок 63" descr="Altivar 61 Plus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767" y="4321904"/>
            <a:ext cx="1505458" cy="1814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21494" y="1447025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69" y="1873890"/>
            <a:ext cx="5830951" cy="177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8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vgal\Desktop\мероприятия\Казанская венчурная ярмарка\МикроГЭС\Шторм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233549"/>
            <a:ext cx="2069528" cy="54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6944" y="123540"/>
            <a:ext cx="4693812" cy="7154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98299" y="177001"/>
            <a:ext cx="5910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chemeClr val="bg1"/>
                </a:solidFill>
              </a:rPr>
              <a:t>Вспомогательный  электропривод «ШТОРМ»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chemeClr val="bg1"/>
                </a:solidFill>
              </a:rPr>
              <a:t>ГТД НК-361 магистрального  </a:t>
            </a:r>
            <a:r>
              <a:rPr lang="ru-RU" sz="1600" b="1" cap="all" dirty="0" err="1" smtClean="0">
                <a:solidFill>
                  <a:schemeClr val="bg1"/>
                </a:solidFill>
              </a:rPr>
              <a:t>газотурбовоза</a:t>
            </a:r>
            <a:endParaRPr lang="ru-RU" sz="1600" b="1" cap="all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4701" y="2639312"/>
            <a:ext cx="9633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ru-RU" sz="1600" b="1" cap="all" dirty="0" smtClean="0">
                <a:latin typeface="Arial" pitchFamily="34" charset="0"/>
                <a:cs typeface="Arial" pitchFamily="34" charset="0"/>
              </a:rPr>
              <a:t>СУТЬ ПРОЕКТА : </a:t>
            </a:r>
            <a:r>
              <a:rPr lang="ru-RU" sz="1600" b="1" dirty="0" smtClean="0">
                <a:solidFill>
                  <a:srgbClr val="3A0000"/>
                </a:solidFill>
                <a:latin typeface="Arial" pitchFamily="34" charset="0"/>
                <a:cs typeface="Arial" pitchFamily="34" charset="0"/>
              </a:rPr>
              <a:t>Снижение </a:t>
            </a:r>
            <a:r>
              <a:rPr lang="ru-RU" sz="1600" b="1" dirty="0">
                <a:solidFill>
                  <a:srgbClr val="3A0000"/>
                </a:solidFill>
                <a:latin typeface="Arial" pitchFamily="34" charset="0"/>
                <a:cs typeface="Arial" pitchFamily="34" charset="0"/>
              </a:rPr>
              <a:t>расхода топлива </a:t>
            </a:r>
            <a:r>
              <a:rPr lang="ru-RU" sz="1600" b="1" dirty="0" smtClean="0">
                <a:solidFill>
                  <a:srgbClr val="3A0000"/>
                </a:solidFill>
                <a:latin typeface="Arial" pitchFamily="34" charset="0"/>
                <a:cs typeface="Arial" pitchFamily="34" charset="0"/>
              </a:rPr>
              <a:t> магистрального </a:t>
            </a:r>
            <a:r>
              <a:rPr lang="ru-RU" sz="1600" b="1" dirty="0" err="1">
                <a:solidFill>
                  <a:srgbClr val="3A0000"/>
                </a:solidFill>
                <a:latin typeface="Arial" pitchFamily="34" charset="0"/>
                <a:cs typeface="Arial" pitchFamily="34" charset="0"/>
              </a:rPr>
              <a:t>газотурбовоза</a:t>
            </a:r>
            <a:r>
              <a:rPr lang="ru-RU" sz="1600" b="1" dirty="0">
                <a:solidFill>
                  <a:srgbClr val="3A0000"/>
                </a:solidFill>
                <a:latin typeface="Arial" pitchFamily="34" charset="0"/>
                <a:cs typeface="Arial" pitchFamily="34" charset="0"/>
              </a:rPr>
              <a:t> ГТ1</a:t>
            </a:r>
            <a:r>
              <a:rPr lang="en-US" sz="1600" b="1" dirty="0">
                <a:solidFill>
                  <a:srgbClr val="3A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1600" b="1" dirty="0">
                <a:solidFill>
                  <a:srgbClr val="3A00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b="1" dirty="0" smtClean="0">
                <a:solidFill>
                  <a:srgbClr val="3A0000"/>
                </a:solidFill>
                <a:latin typeface="Arial" pitchFamily="34" charset="0"/>
                <a:cs typeface="Arial" pitchFamily="34" charset="0"/>
              </a:rPr>
              <a:t>             холостом </a:t>
            </a:r>
            <a:r>
              <a:rPr lang="ru-RU" sz="1600" b="1" dirty="0">
                <a:solidFill>
                  <a:srgbClr val="3A0000"/>
                </a:solidFill>
                <a:latin typeface="Arial" pitchFamily="34" charset="0"/>
                <a:cs typeface="Arial" pitchFamily="34" charset="0"/>
              </a:rPr>
              <a:t>ходу</a:t>
            </a:r>
            <a:r>
              <a:rPr lang="en-US" sz="1600" b="1" dirty="0">
                <a:solidFill>
                  <a:srgbClr val="3A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3A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3A0000"/>
                </a:solidFill>
                <a:latin typeface="Arial" pitchFamily="34" charset="0"/>
                <a:cs typeface="Arial" pitchFamily="34" charset="0"/>
              </a:rPr>
              <a:t>и малом газе подкруткой </a:t>
            </a:r>
            <a:r>
              <a:rPr lang="ru-RU" sz="1600" b="1" dirty="0">
                <a:solidFill>
                  <a:srgbClr val="3A0000"/>
                </a:solidFill>
                <a:latin typeface="Arial" pitchFamily="34" charset="0"/>
                <a:cs typeface="Arial" pitchFamily="34" charset="0"/>
              </a:rPr>
              <a:t>ротора ВД ГТД НК-361 </a:t>
            </a:r>
            <a:r>
              <a:rPr lang="ru-RU" sz="1600" b="1" dirty="0" smtClean="0">
                <a:solidFill>
                  <a:srgbClr val="3A0000"/>
                </a:solidFill>
                <a:latin typeface="Arial" pitchFamily="34" charset="0"/>
                <a:cs typeface="Arial" pitchFamily="34" charset="0"/>
              </a:rPr>
              <a:t>электроприводом «Шторм»</a:t>
            </a:r>
            <a:endParaRPr lang="ru-RU" sz="1600" b="1" dirty="0">
              <a:solidFill>
                <a:srgbClr val="3A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0" y="6497961"/>
            <a:ext cx="9920498" cy="36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chemeClr val="bg1"/>
                </a:solidFill>
              </a:rPr>
              <a:t>                                                                         </a:t>
            </a:r>
            <a:r>
              <a:rPr lang="en-US" b="1" cap="all" dirty="0" smtClean="0">
                <a:solidFill>
                  <a:schemeClr val="bg1"/>
                </a:solidFill>
              </a:rPr>
              <a:t>Storm-samara.ru</a:t>
            </a:r>
            <a:endParaRPr lang="ru-RU" b="1" cap="all" dirty="0" smtClean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757369" y="5688830"/>
            <a:ext cx="2917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</a:rPr>
              <a:t> Синхронный </a:t>
            </a:r>
            <a:r>
              <a:rPr lang="ru-RU" sz="1200" dirty="0" smtClean="0">
                <a:solidFill>
                  <a:schemeClr val="bg1"/>
                </a:solidFill>
              </a:rPr>
              <a:t>генератор </a:t>
            </a:r>
            <a:r>
              <a:rPr lang="ru-RU" sz="1200" dirty="0">
                <a:solidFill>
                  <a:schemeClr val="bg1"/>
                </a:solidFill>
              </a:rPr>
              <a:t>размещается в отсеке нагнетателя</a:t>
            </a:r>
          </a:p>
        </p:txBody>
      </p:sp>
      <p:pic>
        <p:nvPicPr>
          <p:cNvPr id="1026" name="Picture 2" descr="706_устройство БУ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11" y="4947636"/>
            <a:ext cx="2432720" cy="140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70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46" y="3269662"/>
            <a:ext cx="1584176" cy="142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 flipH="1">
            <a:off x="4438363" y="4368918"/>
            <a:ext cx="648072" cy="408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9" descr="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10617" r="20398" b="29060"/>
          <a:stretch>
            <a:fillRect/>
          </a:stretch>
        </p:blipFill>
        <p:spPr bwMode="auto">
          <a:xfrm>
            <a:off x="285981" y="3470309"/>
            <a:ext cx="4152382" cy="231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042" y="177001"/>
            <a:ext cx="2378472" cy="6619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7" descr="Август2013 0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7" r="12097" b="24286"/>
          <a:stretch>
            <a:fillRect/>
          </a:stretch>
        </p:blipFill>
        <p:spPr bwMode="auto">
          <a:xfrm>
            <a:off x="285981" y="997434"/>
            <a:ext cx="3733655" cy="16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ГТ1h-002 001"/>
          <p:cNvPicPr>
            <a:picLocks noChangeAspect="1" noChangeArrowheads="1"/>
          </p:cNvPicPr>
          <p:nvPr/>
        </p:nvPicPr>
        <p:blipFill>
          <a:blip r:embed="rId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03" y="995219"/>
            <a:ext cx="3338665" cy="16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46042" y="3516475"/>
            <a:ext cx="2378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charset="0"/>
              </a:rPr>
              <a:t>На </a:t>
            </a:r>
            <a:r>
              <a:rPr lang="ru-RU" sz="1600" b="1" dirty="0" err="1">
                <a:latin typeface="Arial" charset="0"/>
              </a:rPr>
              <a:t>газотурбовозе</a:t>
            </a:r>
            <a:r>
              <a:rPr lang="ru-RU" sz="1600" b="1" dirty="0">
                <a:latin typeface="Arial" charset="0"/>
              </a:rPr>
              <a:t> время работы </a:t>
            </a:r>
            <a:r>
              <a:rPr lang="ru-RU" sz="1600" b="1" dirty="0">
                <a:latin typeface="Arial" charset="0"/>
                <a:cs typeface="Arial" charset="0"/>
              </a:rPr>
              <a:t>ГТД</a:t>
            </a:r>
            <a:r>
              <a:rPr lang="ru-RU" sz="1600" b="1" dirty="0">
                <a:latin typeface="Arial" charset="0"/>
              </a:rPr>
              <a:t> на </a:t>
            </a:r>
            <a:r>
              <a:rPr lang="ru-RU" sz="1600" b="1" dirty="0">
                <a:latin typeface="Arial" charset="0"/>
                <a:cs typeface="Arial" charset="0"/>
              </a:rPr>
              <a:t>холостом ходу (ХХ) составляет около 50% общего времени его работы, а суммарный расход топлива на ХХ - не меньше 25% общего расхода.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89725" y="3269662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pic>
        <p:nvPicPr>
          <p:cNvPr id="17" name="Picture 2" descr="http://yt3.ggpht.com/-Vi-JN23sRk8/AAAAAAAAAAI/AAAAAAAAAAA/kLHQb2BbwzU/s900-c-k-no-mo-rj-c0xffffff/phot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526" y="1085805"/>
            <a:ext cx="1423445" cy="142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vgal\Desktop\мероприятия\Казанская венчурная ярмарка\МикроГЭС\Шторм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233549"/>
            <a:ext cx="2069528" cy="54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6944" y="123540"/>
            <a:ext cx="4693812" cy="7154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98299" y="177001"/>
            <a:ext cx="5910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chemeClr val="bg1"/>
                </a:solidFill>
              </a:rPr>
              <a:t>Вспомогательный  электропривод «ШТОРМ»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chemeClr val="bg1"/>
                </a:solidFill>
              </a:rPr>
              <a:t>ГТД НК-361 магистрального  </a:t>
            </a:r>
            <a:r>
              <a:rPr lang="ru-RU" sz="1600" b="1" cap="all" dirty="0" err="1" smtClean="0">
                <a:solidFill>
                  <a:schemeClr val="bg1"/>
                </a:solidFill>
              </a:rPr>
              <a:t>газотурбовоза</a:t>
            </a:r>
            <a:endParaRPr lang="ru-RU" sz="1600" b="1" cap="all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0937" y="1628800"/>
            <a:ext cx="9633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endParaRPr lang="ru-RU" sz="1600" b="1" dirty="0">
              <a:solidFill>
                <a:srgbClr val="3A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0" y="6497961"/>
            <a:ext cx="9956907" cy="36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chemeClr val="bg1"/>
                </a:solidFill>
              </a:rPr>
              <a:t>                                                                         </a:t>
            </a:r>
            <a:r>
              <a:rPr lang="en-US" b="1" cap="all" dirty="0" smtClean="0">
                <a:solidFill>
                  <a:schemeClr val="bg1"/>
                </a:solidFill>
              </a:rPr>
              <a:t>Storm-samara.ru</a:t>
            </a:r>
            <a:endParaRPr lang="ru-RU" b="1" cap="all" dirty="0" smtClean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757369" y="5688830"/>
            <a:ext cx="2917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</a:rPr>
              <a:t> Синхронный </a:t>
            </a:r>
            <a:r>
              <a:rPr lang="ru-RU" sz="1200" dirty="0" smtClean="0">
                <a:solidFill>
                  <a:schemeClr val="bg1"/>
                </a:solidFill>
              </a:rPr>
              <a:t>генератор </a:t>
            </a:r>
            <a:r>
              <a:rPr lang="ru-RU" sz="1200" dirty="0">
                <a:solidFill>
                  <a:schemeClr val="bg1"/>
                </a:solidFill>
              </a:rPr>
              <a:t>размещается в отсеке нагнетателя</a:t>
            </a: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042" y="177001"/>
            <a:ext cx="2378472" cy="6619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11386" r="4547" b="14835"/>
          <a:stretch>
            <a:fillRect/>
          </a:stretch>
        </p:blipFill>
        <p:spPr bwMode="auto">
          <a:xfrm>
            <a:off x="263981" y="2703314"/>
            <a:ext cx="4693716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408" y="5050193"/>
            <a:ext cx="521280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charset="0"/>
              </a:rPr>
              <a:t>Изменение мощности и расхода топлива при поездке ГТ1</a:t>
            </a:r>
            <a:r>
              <a:rPr lang="en-US" sz="1400" b="1" dirty="0">
                <a:latin typeface="Arial" charset="0"/>
              </a:rPr>
              <a:t>h-002</a:t>
            </a:r>
            <a:r>
              <a:rPr lang="ru-RU" sz="1400" b="1" dirty="0">
                <a:latin typeface="Arial" charset="0"/>
              </a:rPr>
              <a:t> с </a:t>
            </a:r>
            <a:r>
              <a:rPr lang="ru-RU" sz="1400" b="1" dirty="0" err="1" smtClean="0">
                <a:latin typeface="Arial" charset="0"/>
              </a:rPr>
              <a:t>составоот</a:t>
            </a:r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>
                <a:latin typeface="Arial" charset="0"/>
              </a:rPr>
              <a:t>ст. Артёмовский до ст. Серов - сортировочная 26.05.2016 г </a:t>
            </a:r>
          </a:p>
          <a:p>
            <a:pPr algn="ctr">
              <a:lnSpc>
                <a:spcPct val="50000"/>
              </a:lnSpc>
            </a:pPr>
            <a:endParaRPr lang="ru-RU" sz="1400" b="1" dirty="0">
              <a:latin typeface="Arial" charset="0"/>
            </a:endParaRPr>
          </a:p>
          <a:p>
            <a:r>
              <a:rPr lang="ru-RU" sz="1400" b="1" dirty="0"/>
              <a:t>    </a:t>
            </a:r>
            <a:r>
              <a:rPr lang="ru-RU" sz="1400" b="1" dirty="0" smtClean="0"/>
              <a:t>–</a:t>
            </a:r>
            <a:r>
              <a:rPr lang="ru-RU" sz="1400" b="1" dirty="0" smtClean="0">
                <a:latin typeface="Arial" charset="0"/>
              </a:rPr>
              <a:t>Время </a:t>
            </a:r>
            <a:r>
              <a:rPr lang="ru-RU" sz="1400" b="1" dirty="0">
                <a:latin typeface="Arial" charset="0"/>
              </a:rPr>
              <a:t>работы ГТД НК-361 - 11 час 11 мин </a:t>
            </a:r>
          </a:p>
          <a:p>
            <a:r>
              <a:rPr lang="ru-RU" sz="1400" b="1" dirty="0">
                <a:latin typeface="Arial" charset="0"/>
              </a:rPr>
              <a:t>   </a:t>
            </a:r>
            <a:r>
              <a:rPr lang="ru-RU" sz="1400" b="1" dirty="0" smtClean="0">
                <a:latin typeface="Arial" charset="0"/>
              </a:rPr>
              <a:t>Общее </a:t>
            </a:r>
            <a:r>
              <a:rPr lang="ru-RU" sz="1400" b="1" dirty="0">
                <a:latin typeface="Arial" charset="0"/>
              </a:rPr>
              <a:t>время работы на </a:t>
            </a:r>
            <a:r>
              <a:rPr lang="ru-RU" sz="1400" b="1" dirty="0" err="1">
                <a:latin typeface="Arial" charset="0"/>
              </a:rPr>
              <a:t>на</a:t>
            </a:r>
            <a:r>
              <a:rPr lang="ru-RU" sz="1400" b="1" dirty="0">
                <a:latin typeface="Arial" charset="0"/>
              </a:rPr>
              <a:t> ХХ - 6 час 42 мин (60%)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6646" y="890851"/>
            <a:ext cx="943794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latin typeface="Arial" charset="0"/>
              </a:rPr>
              <a:t>Подкрутка </a:t>
            </a:r>
            <a:r>
              <a:rPr lang="ru-RU" b="1" dirty="0" smtClean="0">
                <a:latin typeface="Arial" charset="0"/>
              </a:rPr>
              <a:t>электроприводом «Шторм» ротора </a:t>
            </a:r>
            <a:r>
              <a:rPr lang="ru-RU" b="1" dirty="0">
                <a:latin typeface="Arial" charset="0"/>
              </a:rPr>
              <a:t>ВД позволит снизить расход топлива на ХХ 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>
                <a:latin typeface="Arial" charset="0"/>
              </a:rPr>
              <a:t>с 400 кг/час до 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>
                <a:latin typeface="Arial" charset="0"/>
              </a:rPr>
              <a:t>200…100 кг/час, что приведёт к уменьшению общего расхода 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>
                <a:latin typeface="Arial" charset="0"/>
              </a:rPr>
              <a:t>от 12 до 20%, </a:t>
            </a:r>
            <a:r>
              <a:rPr lang="ru-RU" b="1" dirty="0" smtClean="0">
                <a:latin typeface="Arial" charset="0"/>
              </a:rPr>
              <a:t>обеспечит  </a:t>
            </a:r>
            <a:r>
              <a:rPr lang="ru-RU" b="1" dirty="0">
                <a:latin typeface="Arial" charset="0"/>
              </a:rPr>
              <a:t>низкую температуру газов перед свободной </a:t>
            </a:r>
            <a:r>
              <a:rPr lang="ru-RU" b="1" dirty="0" smtClean="0">
                <a:latin typeface="Arial" charset="0"/>
              </a:rPr>
              <a:t>турбиной и будет </a:t>
            </a:r>
            <a:r>
              <a:rPr lang="ru-RU" b="1" dirty="0">
                <a:latin typeface="Arial" charset="0"/>
              </a:rPr>
              <a:t>способствовать поддержанию частоты вращения роторов ГТД и генератора на приемлемом уровне.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73080" y="4236506"/>
            <a:ext cx="410137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latin typeface="Arial" charset="0"/>
              </a:rPr>
              <a:t>Внедрение системы подкрутки ротора ВД </a:t>
            </a:r>
            <a:r>
              <a:rPr lang="ru-RU" b="1" dirty="0" smtClean="0">
                <a:latin typeface="Arial" charset="0"/>
              </a:rPr>
              <a:t>на </a:t>
            </a:r>
            <a:r>
              <a:rPr lang="ru-RU" b="1" dirty="0">
                <a:latin typeface="Arial" charset="0"/>
              </a:rPr>
              <a:t>ХХ предполагает </a:t>
            </a:r>
            <a:r>
              <a:rPr lang="ru-RU" b="1" dirty="0" smtClean="0">
                <a:latin typeface="Arial" charset="0"/>
              </a:rPr>
              <a:t>наличие  ВСУ </a:t>
            </a:r>
            <a:r>
              <a:rPr lang="ru-RU" b="1" dirty="0">
                <a:latin typeface="Arial" charset="0"/>
              </a:rPr>
              <a:t>с</a:t>
            </a:r>
            <a:r>
              <a:rPr lang="ru-RU" b="1" dirty="0" smtClean="0">
                <a:latin typeface="Arial" charset="0"/>
              </a:rPr>
              <a:t> высоким КПД. </a:t>
            </a:r>
            <a:r>
              <a:rPr lang="ru-RU" b="1" dirty="0">
                <a:latin typeface="Arial" charset="0"/>
              </a:rPr>
              <a:t>Д</a:t>
            </a:r>
            <a:r>
              <a:rPr lang="ru-RU" b="1" dirty="0" smtClean="0">
                <a:latin typeface="Arial" charset="0"/>
              </a:rPr>
              <a:t>ополнительный </a:t>
            </a:r>
            <a:r>
              <a:rPr lang="ru-RU" b="1" dirty="0">
                <a:latin typeface="Arial" charset="0"/>
              </a:rPr>
              <a:t>расход топлива </a:t>
            </a:r>
            <a:r>
              <a:rPr lang="ru-RU" b="1" dirty="0" smtClean="0">
                <a:latin typeface="Arial" charset="0"/>
              </a:rPr>
              <a:t> ВСУ </a:t>
            </a:r>
            <a:r>
              <a:rPr lang="ru-RU" b="1" dirty="0">
                <a:latin typeface="Arial" charset="0"/>
              </a:rPr>
              <a:t>-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u="sng" dirty="0">
                <a:latin typeface="Arial" charset="0"/>
              </a:rPr>
              <a:t>0,2... 0,3 кг/кВт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smtClean="0">
                <a:latin typeface="Arial" charset="0"/>
              </a:rPr>
              <a:t>Дополнительный </a:t>
            </a:r>
            <a:r>
              <a:rPr lang="ru-RU" b="1" dirty="0">
                <a:latin typeface="Arial" charset="0"/>
              </a:rPr>
              <a:t>расход топлива при мощности </a:t>
            </a:r>
            <a:r>
              <a:rPr lang="ru-RU" b="1" dirty="0" smtClean="0">
                <a:latin typeface="Arial" charset="0"/>
              </a:rPr>
              <a:t>подкрутки </a:t>
            </a:r>
            <a:r>
              <a:rPr lang="ru-RU" b="1" u="sng" dirty="0">
                <a:latin typeface="Arial" charset="0"/>
              </a:rPr>
              <a:t>65 кВт</a:t>
            </a:r>
            <a:r>
              <a:rPr lang="ru-RU" b="1" dirty="0">
                <a:latin typeface="Arial" charset="0"/>
              </a:rPr>
              <a:t> составит </a:t>
            </a:r>
            <a:r>
              <a:rPr lang="ru-RU" b="1" u="sng" dirty="0">
                <a:latin typeface="Arial" charset="0"/>
              </a:rPr>
              <a:t>13...20 кг/час.</a:t>
            </a:r>
            <a:r>
              <a:rPr lang="ru-RU" b="1" dirty="0">
                <a:latin typeface="Arial" charset="0"/>
              </a:rPr>
              <a:t>    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4" t="7843" r="23357" b="22914"/>
          <a:stretch>
            <a:fillRect/>
          </a:stretch>
        </p:blipFill>
        <p:spPr bwMode="auto">
          <a:xfrm>
            <a:off x="6197004" y="2082659"/>
            <a:ext cx="3024898" cy="21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0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1440</Words>
  <Application>Microsoft Office PowerPoint</Application>
  <PresentationFormat>Лист A4 (210x297 мм)</PresentationFormat>
  <Paragraphs>195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STORM, llc</dc:creator>
  <cp:lastModifiedBy>asus</cp:lastModifiedBy>
  <cp:revision>200</cp:revision>
  <dcterms:created xsi:type="dcterms:W3CDTF">2018-08-20T10:38:05Z</dcterms:created>
  <dcterms:modified xsi:type="dcterms:W3CDTF">2019-08-09T05:45:25Z</dcterms:modified>
  <cp:contentStatus/>
</cp:coreProperties>
</file>