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94" r:id="rId4"/>
    <p:sldId id="270" r:id="rId5"/>
    <p:sldId id="279" r:id="rId6"/>
    <p:sldId id="276" r:id="rId7"/>
    <p:sldId id="277" r:id="rId8"/>
    <p:sldId id="272" r:id="rId9"/>
    <p:sldId id="293" r:id="rId10"/>
    <p:sldId id="280" r:id="rId11"/>
    <p:sldId id="289" r:id="rId12"/>
    <p:sldId id="288" r:id="rId13"/>
    <p:sldId id="290" r:id="rId14"/>
    <p:sldId id="291" r:id="rId15"/>
    <p:sldId id="292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354"/>
    <a:srgbClr val="398B9E"/>
    <a:srgbClr val="0141C8"/>
    <a:srgbClr val="030303"/>
    <a:srgbClr val="FF3300"/>
    <a:srgbClr val="991717"/>
    <a:srgbClr val="DB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5C17-8474-4CE9-9092-122440B188FC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5F15-CB4E-4F2B-A9E1-66B91DD21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4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65F15-CB4E-4F2B-A9E1-66B91DD218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65F15-CB4E-4F2B-A9E1-66B91DD218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1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65F15-CB4E-4F2B-A9E1-66B91DD218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5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65F15-CB4E-4F2B-A9E1-66B91DD218E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8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65F15-CB4E-4F2B-A9E1-66B91DD218E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3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80D82-D68B-409C-9EBA-38A7F8EB1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3D6310-15AC-457C-803C-D51D7C4F0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3D36C-21DE-445E-8CAD-1109D0B5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78A15-D00F-456A-8D54-16B1A019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0B479-C998-49E7-88E3-BFCDC0F7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8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8BA4-BCC5-4E66-B9AB-1A64EA94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B3D4FB-BA33-4A2D-8547-61DD4A121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1A989-DE37-47CB-90D4-0EC783B8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C10B99-0DF4-4524-A015-0322E1D1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AB95D-A1A7-4F68-95C4-2D72AC7D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1D9AE-2A10-4D22-B23F-B34093A8D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4E9C4D-3BE9-4F19-A509-00FEEA367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96DEA-E4E8-42B4-BB06-99FEDA8F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FA290-2B5A-4B23-BEC3-CDBEEDAD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DF709-3B96-4569-B1A3-034E2126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7C29D-63EC-4E96-BA94-3A8310E1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5FE80-97BF-47E9-9E8A-FE968F98F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2B331-F74F-483B-AF70-41D57224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124C90-877A-4F53-B258-E9750E81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4A01A-BA38-4293-B9DF-7056C25D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3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CDE4F4-B8BF-4FBA-A498-0240895C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E4D4B-D9C6-4270-81F6-55A861ECA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CB36F-E9A4-42E4-A277-00601371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D8005F-20E9-4577-A5ED-9F53F2A6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2262F-686F-4C37-97E5-F01537C7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2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028F7-6E57-4636-86CD-FD09A0F3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9B9FFE-6F68-4472-9858-9922661A0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5A9AE6-0863-49E8-94E5-4866023F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C7955-8DE3-41A5-A4A3-2CCA318A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1DEFF4-7822-4880-ACBE-4BFB3C79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73BE4-AA66-41FC-B4C9-4F84331A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5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579B4-77FD-49A5-B9FD-661E56D6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442930-0855-4D20-B11B-7B75E2541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E3AE77-5F3A-4F34-B064-CE28C532D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256A9C-3A37-4DFC-A316-6EA079945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5810BA-EA12-4414-83DE-8E8315B24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1F3A29-7275-4355-BBA8-DF6533A1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6C0FC5-0F01-4737-9EDE-FAD852C21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E3152B-1C69-46E0-AECB-D4BF8091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7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938CF-6F29-4724-8DD4-3990929E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BF3AE9-8311-4A6C-B6BC-DB1C13254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92FCB3-0A4C-4B31-ABF9-CE3963B8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3171B9-C395-4BA5-8D2F-F161FCED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9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F32289-9FF2-401F-8200-71E7866A4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0DB4B87-0CA4-400A-BE4A-CF2F6057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C28B2A-F2A3-4687-9DBC-60F86818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987FF-8488-46C3-BA51-919DB962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B4BF6-E3FE-40FC-95AB-E4CA26124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3AABF-BEC2-4AC2-B150-BBB9F6DF9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7AEF92-3F7D-4A9B-A64C-6A93D3C9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07B6A1-72FA-4276-BF0E-3C8F0E46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3B13-CDCA-4E2F-A245-382BB20E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0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79107-F794-4CA9-BF64-EAC2DB81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209F00-4E3B-482C-BBAC-8E0A35761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671B5-41F9-49CA-B0C2-44C9489AD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B839C-6A9B-4D1D-A78B-57E00990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DF35C6-7A2F-4873-AFE9-1B31B509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15E329-53C3-4BA9-BF44-698A229F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407A7-20A6-4991-B65D-381E817D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357B14-0719-4714-96A4-A9A7C50AA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13701E-5A60-4368-A2F9-E1AFF8360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18B6-0749-45D9-A8AE-D32390101A07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4C528-52F3-42AA-BED1-58EA1CAB3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A2985-C82A-4DFA-9F18-A41001B96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6B2C-FA56-4601-BAD6-C77EF51A0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stepanova@ecosmart-samara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mailto:nklyushina@ecosmart-samar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335AB2-8363-4DAB-8DF6-5CAE1644DF61}"/>
              </a:ext>
            </a:extLst>
          </p:cNvPr>
          <p:cNvCxnSpPr>
            <a:cxnSpLocks/>
          </p:cNvCxnSpPr>
          <p:nvPr/>
        </p:nvCxnSpPr>
        <p:spPr>
          <a:xfrm flipH="1">
            <a:off x="2268008" y="4281000"/>
            <a:ext cx="323" cy="102504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EDFED4-C53F-4674-B99B-101BA4A834F4}"/>
              </a:ext>
            </a:extLst>
          </p:cNvPr>
          <p:cNvCxnSpPr>
            <a:cxnSpLocks/>
          </p:cNvCxnSpPr>
          <p:nvPr/>
        </p:nvCxnSpPr>
        <p:spPr>
          <a:xfrm flipH="1">
            <a:off x="2248440" y="5306040"/>
            <a:ext cx="114999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4416827-793D-485B-BBD9-F946F8895F10}"/>
              </a:ext>
            </a:extLst>
          </p:cNvPr>
          <p:cNvCxnSpPr>
            <a:cxnSpLocks/>
          </p:cNvCxnSpPr>
          <p:nvPr/>
        </p:nvCxnSpPr>
        <p:spPr>
          <a:xfrm flipH="1">
            <a:off x="9719622" y="2547455"/>
            <a:ext cx="114999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F645AAC-2AEE-496F-9D20-2AB8817FAC48}"/>
              </a:ext>
            </a:extLst>
          </p:cNvPr>
          <p:cNvCxnSpPr>
            <a:cxnSpLocks/>
          </p:cNvCxnSpPr>
          <p:nvPr/>
        </p:nvCxnSpPr>
        <p:spPr>
          <a:xfrm flipV="1">
            <a:off x="10869617" y="2547455"/>
            <a:ext cx="1" cy="103806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>
            <a:extLst>
              <a:ext uri="{FF2B5EF4-FFF2-40B4-BE49-F238E27FC236}">
                <a16:creationId xmlns:a16="http://schemas.microsoft.com/office/drawing/2014/main" id="{2A77D358-8F15-4F0E-8AAE-DD9D7EF6C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F2A1F9-FAE7-42FA-AB3B-8D71B5E93E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0" y="737156"/>
            <a:ext cx="1615609" cy="167947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FFFAB46-E1E9-4CA9-852E-CF36233FBAA6}"/>
              </a:ext>
            </a:extLst>
          </p:cNvPr>
          <p:cNvSpPr/>
          <p:nvPr/>
        </p:nvSpPr>
        <p:spPr>
          <a:xfrm>
            <a:off x="2911150" y="2416629"/>
            <a:ext cx="7832015" cy="1766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EcoSmart – </a:t>
            </a:r>
            <a:r>
              <a:rPr lang="ru-RU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внедрение нейронных сетей в жизнь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0FD59DA-4A94-4728-9171-A6CC16C50A3B}"/>
              </a:ext>
            </a:extLst>
          </p:cNvPr>
          <p:cNvSpPr txBox="1">
            <a:spLocks/>
          </p:cNvSpPr>
          <p:nvPr/>
        </p:nvSpPr>
        <p:spPr>
          <a:xfrm>
            <a:off x="2248440" y="4770332"/>
            <a:ext cx="5848350" cy="535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(LPR)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1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 anchor="t">
            <a:no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  <a:sym typeface="Times New Roman"/>
              </a:rPr>
              <a:t>ПОВЫШЕНИЕ БЕЗОПАСНОСТИ ЖЕЛЕЗНОДОРОЖНОГО ТРАНСПОРТА С ПОМОЩЬЮ НЕЙРОННЫХ СЕТЕЙ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5281141" y="1847462"/>
            <a:ext cx="6200747" cy="4676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1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детекции дефектных элементов строения рельсового пути успешно решаются с помощью диагностической искусственной нейронной сети. ДИНС-детектор обеспечивает возможность круглосуточного использования в передвижном вагоне-лаборатории при наличии аппаратно-программной платформы. В реальном времени выполняется обработка изображений рельсов и элементов их скреплений. Используется обученная конволюционная сеть, которая обеспечивает обнаружение дефектов скреплений рельсов и их классификацию с точностью не менее 90%. </a:t>
            </a:r>
            <a:endParaRPr lang="ru-RU" sz="2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58CFE9-68FA-4AF3-9E96-8A2A11FE3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8" y="1897899"/>
            <a:ext cx="4753790" cy="39466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4B0AE3-5C6F-4F20-9141-258BA67B9016}"/>
              </a:ext>
            </a:extLst>
          </p:cNvPr>
          <p:cNvSpPr txBox="1"/>
          <p:nvPr/>
        </p:nvSpPr>
        <p:spPr>
          <a:xfrm>
            <a:off x="2977734" y="1240200"/>
            <a:ext cx="7115611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Неисправности железнодорожного пути</a:t>
            </a:r>
          </a:p>
        </p:txBody>
      </p:sp>
    </p:spTree>
    <p:extLst>
      <p:ext uri="{BB962C8B-B14F-4D97-AF65-F5344CB8AC3E}">
        <p14:creationId xmlns:p14="http://schemas.microsoft.com/office/powerpoint/2010/main" val="12125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0" y="-26851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 anchor="ctr"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sym typeface="Times New Roman"/>
              </a:rPr>
              <a:t>РЕШЕНИЯ В СФЕРЕ 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sym typeface="Times New Roman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  <a:sym typeface="Times New Roman"/>
              </a:rPr>
              <a:t>КЛИНИНГА И ДЕЗТНФЕКЦИИ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176412" y="669299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191160" y="5903546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30265" y="4101552"/>
            <a:ext cx="29546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66CAE1-E0C8-4FC8-A35D-B28EA7A86C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1" y="1421383"/>
            <a:ext cx="3810113" cy="21600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2531CB-A285-4254-95EB-39B7D7FB0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9" y="3797593"/>
            <a:ext cx="3795660" cy="261795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412BBD3-D16B-4B7E-8128-DDF2A933D7AD}"/>
              </a:ext>
            </a:extLst>
          </p:cNvPr>
          <p:cNvSpPr txBox="1"/>
          <p:nvPr/>
        </p:nvSpPr>
        <p:spPr>
          <a:xfrm>
            <a:off x="4324797" y="1406018"/>
            <a:ext cx="7602285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75"/>
            </a:pPr>
            <a:r>
              <a:rPr lang="ru-RU" sz="2000" dirty="0">
                <a:latin typeface="Times New Roman"/>
                <a:cs typeface="Times New Roman"/>
                <a:sym typeface="Times New Roman"/>
              </a:rPr>
              <a:t>Система работает вне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зависимости от того, находится ли вагон в пути следования, во время стоянки ночью в парке или во время стоянки в пункте оборота.</a:t>
            </a:r>
          </a:p>
          <a:p>
            <a:pPr lvl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75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Система способна проверить вид уборки, её продолжительность и проведение в заданный промежуток времени.</a:t>
            </a:r>
          </a:p>
          <a:p>
            <a:pPr lvl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975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В итоговом отчете указываются только случаи нарушения любых нормативов по уборке.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Мытье полов</a:t>
            </a:r>
          </a:p>
          <a:p>
            <a:pPr marL="28575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Дезинфекция салонов вагонов</a:t>
            </a:r>
            <a:endParaRPr lang="ru-RU" sz="2000" dirty="0"/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Мойка и дезинфекция мест сбора мусора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Уборка санузла 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Очистка дверей, окон, стеклянных поверхностей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Мойка стен, откидных столиков, потолков, ручек, держателей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/>
                <a:cs typeface="Times New Roman"/>
                <a:sym typeface="Times New Roman"/>
              </a:rPr>
              <a:t>Протирка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мониторов, табло 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аудиомодулей</a:t>
            </a: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 системы информирования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пассажиров</a:t>
            </a:r>
            <a:endParaRPr lang="ru-RU"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09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8" y="1"/>
            <a:ext cx="12156112" cy="1219199"/>
          </a:xfrm>
        </p:spPr>
        <p:txBody>
          <a:bodyPr anchor="t">
            <a:no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  <a:sym typeface="Times New Roman"/>
              </a:rPr>
              <a:t>ВЫЯВЛЕНИЕ ВОЗМОЖНЫХ ДОПОЛНИТЕЛЬНЫХ   ЦЕЛЕВЫХ СОБЫТИЙ</a:t>
            </a:r>
            <a:endParaRPr lang="ru-RU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328606" y="1382833"/>
            <a:ext cx="11606563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Курение в вагонах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Оставленные в вагоне предметы (в т.ч. антитеррористическая безопасность). 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Лежащий человек.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Вандализм (рисование на стенах, порча салона вагонов).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Открытые очаги огня.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Холодное и огнестрельное оружие.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Идентификация персонала по лицу.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5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Идентификация разыскиваемых граждан по лицу.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Анализ состояния сварных швов и лакокрасочного покрытия.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Анализ поломок на Ж/Д полотне.</a:t>
            </a:r>
          </a:p>
          <a:p>
            <a:pPr marL="342900" indent="-342900" algn="ctr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0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</a:rPr>
              <a:t>КОНТРОЛЬ ИСПОЛЬЗОВАНИЯ ПЕРСОНАЛОМ</a:t>
            </a:r>
            <a:b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000" dirty="0">
                <a:solidFill>
                  <a:schemeClr val="bg1"/>
                </a:solidFill>
                <a:latin typeface="Arial Black" panose="020B0A04020102020204" pitchFamily="34" charset="0"/>
              </a:rPr>
              <a:t> СРЕДСТВ ИНВИДУАЛЬНОЙ ЗАЩИТЫ 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05908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05908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3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2DB20-A003-4DC1-BA19-5A2FB7008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5" y="1426037"/>
            <a:ext cx="4243729" cy="3109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50B8D-9C37-4794-A59C-F3673A501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587" y="1426037"/>
            <a:ext cx="4614334" cy="31092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AC49A4-9A25-4A5E-9191-598BDA404BD1}"/>
              </a:ext>
            </a:extLst>
          </p:cNvPr>
          <p:cNvSpPr txBox="1"/>
          <p:nvPr/>
        </p:nvSpPr>
        <p:spPr>
          <a:xfrm>
            <a:off x="219649" y="4610508"/>
            <a:ext cx="118244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созданию системы КОНТРОЛЯ ИСПОЛЬЗОВАНИЯ СИЗ являлось обеспечение получения оперативной информации для предотвращения случаев нарушения хода технологического процесса из-за отсутствия контроля, а также предупреждения угроз жизни и здоровью сотрудников из-за нарушения правил использования СИЗ на территории предприятия.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отображение сигналов и рекомендаций по реагированию на выявленное событие, а также рассылку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уведомлений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выявленной проблеме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5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ПРОТОТИП СИСТЕМЫ, ВЫПОЛНЯЮЩЕЙ ДЕТЕКЦИЮ БРАКОВАННЫХ ДЕТАЛЕЙ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456546" y="1426037"/>
            <a:ext cx="114705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472706-A6E5-4E52-ABA2-5D9E793C2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1" y="1458927"/>
            <a:ext cx="3363903" cy="2522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403A48-66F0-4745-A627-3D734050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5" y="3878351"/>
            <a:ext cx="3408251" cy="25839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E2C6F4-7E8D-4CA7-A320-CEB8C435F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56" y="4075345"/>
            <a:ext cx="4210687" cy="23697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1A44CF-A938-49A9-83CC-A2C5C116BD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58" y="1483908"/>
            <a:ext cx="2796968" cy="496113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72A4E6E-F5AC-4EE2-B30F-6ED2FE1699FD}"/>
              </a:ext>
            </a:extLst>
          </p:cNvPr>
          <p:cNvSpPr txBox="1"/>
          <p:nvPr/>
        </p:nvSpPr>
        <p:spPr>
          <a:xfrm>
            <a:off x="3905240" y="1456805"/>
            <a:ext cx="48995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tabLst>
                <a:tab pos="4629150" algn="l"/>
              </a:tabLst>
            </a:pPr>
            <a:r>
              <a:rPr lang="ru-RU" sz="2000" kern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общей численности персонала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4629150" algn="l"/>
              </a:tabLst>
            </a:pPr>
            <a:r>
              <a:rPr lang="ru-RU" sz="2000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продолжительности этапа контроля всех видов дефектов </a:t>
            </a:r>
            <a:endParaRPr lang="ru-RU" sz="2000" kern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tabLst>
                <a:tab pos="4629150" algn="l"/>
              </a:tabLst>
            </a:pPr>
            <a:r>
              <a:rPr lang="ru-RU" sz="2000" kern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Уменьшение количества брака, не замеченного на этапе контроля, за счет исключения человеческого фактора</a:t>
            </a:r>
          </a:p>
        </p:txBody>
      </p:sp>
    </p:spTree>
    <p:extLst>
      <p:ext uri="{BB962C8B-B14F-4D97-AF65-F5344CB8AC3E}">
        <p14:creationId xmlns:p14="http://schemas.microsoft.com/office/powerpoint/2010/main" val="29216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Целевые события, 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возможные к детекции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 стройплощадке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682297" y="1840387"/>
            <a:ext cx="10799590" cy="435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Почти на каждой встрече с новым Заказчиком – это непонимание того, как научное и далекое словосочетание «нейронные сети» может пересечься с их бизнесом и реально поднять его на новую ступень 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Мы уверены, что индивидуальные решения в области нейронных сетей смогут решить многие задачи, обеспечив рост и процветание вашего бизнеса. Мы будем рады ответить на вопросы, и встретиться с Вами для того, чтобы обсудить способы внедрения нейронных сетей в Вашу профессиональную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8450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Объект 12">
            <a:extLst>
              <a:ext uri="{FF2B5EF4-FFF2-40B4-BE49-F238E27FC236}">
                <a16:creationId xmlns:a16="http://schemas.microsoft.com/office/drawing/2014/main" id="{4F5DFBA2-8737-4D14-9E35-F29DC5B1C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090"/>
          <a:stretch/>
        </p:blipFill>
        <p:spPr>
          <a:xfrm>
            <a:off x="0" y="-13668"/>
            <a:ext cx="12192000" cy="714898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70835AE-5637-4051-ABCB-1BC79653A6ED}"/>
              </a:ext>
            </a:extLst>
          </p:cNvPr>
          <p:cNvSpPr/>
          <p:nvPr/>
        </p:nvSpPr>
        <p:spPr>
          <a:xfrm>
            <a:off x="18879" y="-13670"/>
            <a:ext cx="12192000" cy="7148985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77312-8ACE-4316-9DAC-E1EBC9B53AB2}"/>
              </a:ext>
            </a:extLst>
          </p:cNvPr>
          <p:cNvSpPr/>
          <p:nvPr/>
        </p:nvSpPr>
        <p:spPr>
          <a:xfrm>
            <a:off x="-214822" y="1035359"/>
            <a:ext cx="12229435" cy="3179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E028-0BD8-4125-8BC8-F7D51797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Наши контакты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DC8067F-EB85-450A-BB80-6D93080DECE6}"/>
              </a:ext>
            </a:extLst>
          </p:cNvPr>
          <p:cNvCxnSpPr>
            <a:cxnSpLocks/>
          </p:cNvCxnSpPr>
          <p:nvPr/>
        </p:nvCxnSpPr>
        <p:spPr>
          <a:xfrm flipH="1">
            <a:off x="642870" y="4207631"/>
            <a:ext cx="65767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1D3374D-9D82-496C-84BD-17E402D82655}"/>
              </a:ext>
            </a:extLst>
          </p:cNvPr>
          <p:cNvCxnSpPr>
            <a:cxnSpLocks/>
          </p:cNvCxnSpPr>
          <p:nvPr/>
        </p:nvCxnSpPr>
        <p:spPr>
          <a:xfrm>
            <a:off x="642869" y="3682675"/>
            <a:ext cx="0" cy="52495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EFF36CD-E35D-4838-8E39-BE385403550B}"/>
              </a:ext>
            </a:extLst>
          </p:cNvPr>
          <p:cNvCxnSpPr>
            <a:cxnSpLocks/>
          </p:cNvCxnSpPr>
          <p:nvPr/>
        </p:nvCxnSpPr>
        <p:spPr>
          <a:xfrm>
            <a:off x="4377394" y="1437061"/>
            <a:ext cx="81432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1DC79B4-40F1-4AA2-98BA-9DE33A0CECE3}"/>
              </a:ext>
            </a:extLst>
          </p:cNvPr>
          <p:cNvCxnSpPr>
            <a:cxnSpLocks/>
          </p:cNvCxnSpPr>
          <p:nvPr/>
        </p:nvCxnSpPr>
        <p:spPr>
          <a:xfrm>
            <a:off x="5191715" y="1437061"/>
            <a:ext cx="0" cy="63380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A6250E-E073-497D-AC3C-158E5D0DCA4E}"/>
              </a:ext>
            </a:extLst>
          </p:cNvPr>
          <p:cNvSpPr txBox="1"/>
          <p:nvPr/>
        </p:nvSpPr>
        <p:spPr>
          <a:xfrm>
            <a:off x="842634" y="1577593"/>
            <a:ext cx="431130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Степанова Елена Евгеньевна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  <a:endParaRPr lang="en-US" sz="2000" dirty="0">
              <a:solidFill>
                <a:srgbClr val="1A43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2000" dirty="0" err="1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ЭкоСмарт</a:t>
            </a: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+7 927 260 86 84</a:t>
            </a:r>
            <a:endParaRPr lang="ru-RU" sz="2000" dirty="0">
              <a:solidFill>
                <a:srgbClr val="1A43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estepanova@ecosmart-samara.ru</a:t>
            </a: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807149C6-63A1-4749-8ED2-0754274EC2D4}"/>
              </a:ext>
            </a:extLst>
          </p:cNvPr>
          <p:cNvCxnSpPr>
            <a:cxnSpLocks/>
          </p:cNvCxnSpPr>
          <p:nvPr/>
        </p:nvCxnSpPr>
        <p:spPr>
          <a:xfrm flipH="1">
            <a:off x="6353026" y="4130803"/>
            <a:ext cx="657678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21F125E-DF6E-4593-A616-84DAB40948F9}"/>
              </a:ext>
            </a:extLst>
          </p:cNvPr>
          <p:cNvCxnSpPr>
            <a:cxnSpLocks/>
          </p:cNvCxnSpPr>
          <p:nvPr/>
        </p:nvCxnSpPr>
        <p:spPr>
          <a:xfrm>
            <a:off x="6353025" y="3605847"/>
            <a:ext cx="0" cy="52495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665E27F-D043-4D93-AAE3-B3AB2718A2B0}"/>
              </a:ext>
            </a:extLst>
          </p:cNvPr>
          <p:cNvCxnSpPr>
            <a:cxnSpLocks/>
          </p:cNvCxnSpPr>
          <p:nvPr/>
        </p:nvCxnSpPr>
        <p:spPr>
          <a:xfrm>
            <a:off x="10087550" y="1360233"/>
            <a:ext cx="81432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351B3BD-1889-4DCA-8A17-2EF4970A8583}"/>
              </a:ext>
            </a:extLst>
          </p:cNvPr>
          <p:cNvCxnSpPr>
            <a:cxnSpLocks/>
          </p:cNvCxnSpPr>
          <p:nvPr/>
        </p:nvCxnSpPr>
        <p:spPr>
          <a:xfrm>
            <a:off x="10901871" y="1360233"/>
            <a:ext cx="0" cy="63380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D025BF3-8023-4F04-B8A3-43A9EE694258}"/>
              </a:ext>
            </a:extLst>
          </p:cNvPr>
          <p:cNvSpPr txBox="1"/>
          <p:nvPr/>
        </p:nvSpPr>
        <p:spPr>
          <a:xfrm>
            <a:off x="6561462" y="1541588"/>
            <a:ext cx="431130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Гирин Роман Викторович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2000" dirty="0" smtClean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«ЭкоСмарт»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+7 927 652 28 80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rgirin</a:t>
            </a: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@ecosmart-samara.ru</a:t>
            </a:r>
            <a:r>
              <a:rPr lang="ru-RU" sz="2000" dirty="0">
                <a:solidFill>
                  <a:srgbClr val="1A4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1CCA9A5-D096-45A9-BFB7-DA4C4AA76AE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6" y="185478"/>
            <a:ext cx="741228" cy="770528"/>
          </a:xfrm>
          <a:prstGeom prst="rect">
            <a:avLst/>
          </a:prstGeom>
        </p:spPr>
      </p:pic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5B2CDEBC-EF25-4250-894A-327169E53722}"/>
              </a:ext>
            </a:extLst>
          </p:cNvPr>
          <p:cNvCxnSpPr>
            <a:cxnSpLocks/>
          </p:cNvCxnSpPr>
          <p:nvPr/>
        </p:nvCxnSpPr>
        <p:spPr>
          <a:xfrm flipH="1">
            <a:off x="2112732" y="5291856"/>
            <a:ext cx="323" cy="102504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25ACE83-1050-45E6-AF20-62B37790D08E}"/>
              </a:ext>
            </a:extLst>
          </p:cNvPr>
          <p:cNvCxnSpPr>
            <a:cxnSpLocks/>
          </p:cNvCxnSpPr>
          <p:nvPr/>
        </p:nvCxnSpPr>
        <p:spPr>
          <a:xfrm flipH="1">
            <a:off x="2112732" y="6316896"/>
            <a:ext cx="114999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2279196-283B-4BCA-A341-A2F0E1BD581A}"/>
              </a:ext>
            </a:extLst>
          </p:cNvPr>
          <p:cNvCxnSpPr>
            <a:cxnSpLocks/>
          </p:cNvCxnSpPr>
          <p:nvPr/>
        </p:nvCxnSpPr>
        <p:spPr>
          <a:xfrm flipH="1">
            <a:off x="9239155" y="4766312"/>
            <a:ext cx="1149995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C4107503-3823-4BF1-B2A0-DFCEC947E9F1}"/>
              </a:ext>
            </a:extLst>
          </p:cNvPr>
          <p:cNvCxnSpPr>
            <a:cxnSpLocks/>
          </p:cNvCxnSpPr>
          <p:nvPr/>
        </p:nvCxnSpPr>
        <p:spPr>
          <a:xfrm flipV="1">
            <a:off x="10389149" y="4766312"/>
            <a:ext cx="1" cy="1038064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E7C65E7-DF55-4443-B298-CDFB9595FD30}"/>
              </a:ext>
            </a:extLst>
          </p:cNvPr>
          <p:cNvSpPr/>
          <p:nvPr/>
        </p:nvSpPr>
        <p:spPr>
          <a:xfrm>
            <a:off x="2258842" y="5053411"/>
            <a:ext cx="7871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ecosmart-samara.ru</a:t>
            </a:r>
            <a:endParaRPr lang="ru-RU" sz="54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783996A9-842F-4D47-88F1-631D72F0CD19}"/>
              </a:ext>
            </a:extLst>
          </p:cNvPr>
          <p:cNvSpPr txBox="1">
            <a:spLocks/>
          </p:cNvSpPr>
          <p:nvPr/>
        </p:nvSpPr>
        <p:spPr>
          <a:xfrm>
            <a:off x="528357" y="293910"/>
            <a:ext cx="3046791" cy="535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EcoSmart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0" y="-43779"/>
            <a:ext cx="12192000" cy="1251854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Площадка очистных сооружений канализации в пос. Абрау Дюрсо Краснодарского края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7256FB4-E6ED-47AC-9BEF-27D5E49D7B3B}"/>
              </a:ext>
            </a:extLst>
          </p:cNvPr>
          <p:cNvCxnSpPr/>
          <p:nvPr/>
        </p:nvCxnSpPr>
        <p:spPr>
          <a:xfrm>
            <a:off x="10277928" y="1731527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4A7F8B2-25EE-40A5-A821-4F686757CE5A}"/>
              </a:ext>
            </a:extLst>
          </p:cNvPr>
          <p:cNvCxnSpPr>
            <a:cxnSpLocks/>
          </p:cNvCxnSpPr>
          <p:nvPr/>
        </p:nvCxnSpPr>
        <p:spPr>
          <a:xfrm flipH="1">
            <a:off x="282640" y="6671848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C1F2F56-2821-4F2C-82F8-66DCC2A9C626}"/>
              </a:ext>
            </a:extLst>
          </p:cNvPr>
          <p:cNvCxnSpPr>
            <a:cxnSpLocks/>
          </p:cNvCxnSpPr>
          <p:nvPr/>
        </p:nvCxnSpPr>
        <p:spPr>
          <a:xfrm>
            <a:off x="276031" y="5897148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21D308-F274-4A37-A3B5-68C44C7086A2}"/>
              </a:ext>
            </a:extLst>
          </p:cNvPr>
          <p:cNvSpPr txBox="1"/>
          <p:nvPr/>
        </p:nvSpPr>
        <p:spPr>
          <a:xfrm>
            <a:off x="3057525" y="2545487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var(--vkui--octavius_font_family_display,inherit)"/>
              </a:rPr>
              <a:t/>
            </a:r>
            <a:br>
              <a:rPr lang="ru-RU" b="1" dirty="0">
                <a:effectLst/>
                <a:latin typeface="var(--vkui--octavius_font_family_display,inherit)"/>
              </a:rPr>
            </a:b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E3316-3891-4B73-A3DF-B8891FFB38B6}"/>
              </a:ext>
            </a:extLst>
          </p:cNvPr>
          <p:cNvSpPr txBox="1"/>
          <p:nvPr/>
        </p:nvSpPr>
        <p:spPr>
          <a:xfrm>
            <a:off x="3057525" y="2545487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var(--vkui--octavius_font_family_display,inherit)"/>
              </a:rPr>
              <a:t/>
            </a:r>
            <a:br>
              <a:rPr lang="ru-RU" b="1" dirty="0">
                <a:effectLst/>
                <a:latin typeface="var(--vkui--octavius_font_family_display,inherit)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18AB5CF-404D-4D31-88AA-3C7F017E7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70AD4-45A5-47BE-AC1C-7D343AC22DB3}"/>
              </a:ext>
            </a:extLst>
          </p:cNvPr>
          <p:cNvSpPr txBox="1"/>
          <p:nvPr/>
        </p:nvSpPr>
        <p:spPr>
          <a:xfrm>
            <a:off x="4493349" y="1483702"/>
            <a:ext cx="7166419" cy="5240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получения статуса резидента технопарка мы предложили проект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Системы контроля строительных работ средствами искусственного интеллекта.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очередь, контроль качества в строительстве — это наблюдение за ходом работ с целью уменьшения возникающих временных и материальных потерь, что ведет к срыву сроков сдачи объекта и невозможности реализации проекта в рамках бюджета. К сожалению, IT-решения в строительстве ничтожны малы. Пока строительная индустрия слабо верит в помощь искусственного интеллекта.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F9FB68-7495-42C5-999B-ACC7B5BCB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32" y="1354414"/>
            <a:ext cx="3779466" cy="50392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74961-CEED-40D1-A5D3-6800F697B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2455" y="5807167"/>
            <a:ext cx="938865" cy="9388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F2C1A-0EE9-49C4-9343-3FB380C3D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2224" y="1483702"/>
            <a:ext cx="1219306" cy="243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B1F82-5AA0-4679-AAD0-2CE9F7A2C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7144" y="1486748"/>
            <a:ext cx="2438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0" y="-43779"/>
            <a:ext cx="12192000" cy="1251854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Площадка очистных сооружений канализации в пос. Абрау Дюрсо Краснодарского края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77256FB4-E6ED-47AC-9BEF-27D5E49D7B3B}"/>
              </a:ext>
            </a:extLst>
          </p:cNvPr>
          <p:cNvCxnSpPr/>
          <p:nvPr/>
        </p:nvCxnSpPr>
        <p:spPr>
          <a:xfrm>
            <a:off x="10277928" y="1731527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4A7F8B2-25EE-40A5-A821-4F686757CE5A}"/>
              </a:ext>
            </a:extLst>
          </p:cNvPr>
          <p:cNvCxnSpPr>
            <a:cxnSpLocks/>
          </p:cNvCxnSpPr>
          <p:nvPr/>
        </p:nvCxnSpPr>
        <p:spPr>
          <a:xfrm flipH="1">
            <a:off x="282640" y="6671848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C1F2F56-2821-4F2C-82F8-66DCC2A9C626}"/>
              </a:ext>
            </a:extLst>
          </p:cNvPr>
          <p:cNvCxnSpPr>
            <a:cxnSpLocks/>
          </p:cNvCxnSpPr>
          <p:nvPr/>
        </p:nvCxnSpPr>
        <p:spPr>
          <a:xfrm>
            <a:off x="276031" y="5897148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B21D308-F274-4A37-A3B5-68C44C7086A2}"/>
              </a:ext>
            </a:extLst>
          </p:cNvPr>
          <p:cNvSpPr txBox="1"/>
          <p:nvPr/>
        </p:nvSpPr>
        <p:spPr>
          <a:xfrm>
            <a:off x="3057525" y="2545487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var(--vkui--octavius_font_family_display,inherit)"/>
              </a:rPr>
              <a:t/>
            </a:r>
            <a:br>
              <a:rPr lang="ru-RU" b="1" dirty="0">
                <a:effectLst/>
                <a:latin typeface="var(--vkui--octavius_font_family_display,inherit)"/>
              </a:rPr>
            </a:b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E3316-3891-4B73-A3DF-B8891FFB38B6}"/>
              </a:ext>
            </a:extLst>
          </p:cNvPr>
          <p:cNvSpPr txBox="1"/>
          <p:nvPr/>
        </p:nvSpPr>
        <p:spPr>
          <a:xfrm>
            <a:off x="3057525" y="2545487"/>
            <a:ext cx="61150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var(--vkui--octavius_font_family_display,inherit)"/>
              </a:rPr>
              <a:t/>
            </a:r>
            <a:br>
              <a:rPr lang="ru-RU" b="1" dirty="0">
                <a:effectLst/>
                <a:latin typeface="var(--vkui--octavius_font_family_display,inherit)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18AB5CF-404D-4D31-88AA-3C7F017E75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70AD4-45A5-47BE-AC1C-7D343AC22DB3}"/>
              </a:ext>
            </a:extLst>
          </p:cNvPr>
          <p:cNvSpPr txBox="1"/>
          <p:nvPr/>
        </p:nvSpPr>
        <p:spPr>
          <a:xfrm>
            <a:off x="4970202" y="2194422"/>
            <a:ext cx="6297563" cy="325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данного проекта - получение оперативной информации о ходе строительных работ с помощью нейросетевых алгоритмов, использовав потоковое видео в режиме реального времени с камер, расположенных по периметру строительной площадки и, при необходимости, использовании привязного дрона.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74961-CEED-40D1-A5D3-6800F697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455" y="5807167"/>
            <a:ext cx="938865" cy="9388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F2C1A-0EE9-49C4-9343-3FB380C3D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2224" y="1501192"/>
            <a:ext cx="1219306" cy="243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B1F82-5AA0-4679-AAD0-2CE9F7A2C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7144" y="1501496"/>
            <a:ext cx="24386" cy="981541"/>
          </a:xfrm>
          <a:prstGeom prst="rect">
            <a:avLst/>
          </a:prstGeom>
        </p:spPr>
      </p:pic>
      <p:sp>
        <p:nvSpPr>
          <p:cNvPr id="6" name="AutoShape 2" descr="https://apf.mail.ru/cgi-bin/readmsg?id=16385227250504009327;0;1&amp;exif=1&amp;full=1&amp;x-email=elena2025046%40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28" y="1421012"/>
            <a:ext cx="3749018" cy="49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Целевые события, 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возможные к детекции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 стройплощадке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972744" y="1603013"/>
            <a:ext cx="10378533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траспорта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Автоматическое распознавание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гос.номеров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строительной и специальной техники на строительной площадке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въезжающего и выезжающего автотранспорта и спецтехники с фиксацией времени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нахождения автотранспорта на площадке с разбивкой работа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автотранспорта на площадке в нерабочее время (ночь, выходные, праздники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Целевые события, 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возможные к детекции</a:t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на стройплощадке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10695325" y="142603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1899285" y="142603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471802" y="1326172"/>
            <a:ext cx="1078067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 персонала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введении в базу лиц списочного состава сотрудников</a:t>
            </a:r>
          </a:p>
          <a:p>
            <a:endParaRPr lang="ru-RU" dirty="0"/>
          </a:p>
          <a:p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перечень сотрудников в любой момент времени –начало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рабочего дня, после обеденного перерыва и т.д.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Калькуляция рабочего времени каждого сотрудника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людей на стройплощадке в нерабочее время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Детекция отсутствия средств индивидуальной защиты: каски, униформа. (наличие СИЗ упрощает детекцию и соответствует требованиям ТБ 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47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10550"/>
            <a:ext cx="12192000" cy="1251854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Интеллектуальная система логистики 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264900" y="6619254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264900" y="5844554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6D36DC-3BA7-493F-9A0D-1DE709E41425}"/>
              </a:ext>
            </a:extLst>
          </p:cNvPr>
          <p:cNvSpPr txBox="1"/>
          <p:nvPr/>
        </p:nvSpPr>
        <p:spPr>
          <a:xfrm>
            <a:off x="212455" y="1303029"/>
            <a:ext cx="1009966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гос. номеров всего подъезжающего к воротам автотранспорта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устройствами контроля доступа: шлагбаумами, автоматическими воротами. 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базе данных по номеру, дате, времени, результату распознавания, направлению движения. 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СМС - оповещение всех заинтересованных служб о прибытии ожидаемого транспорта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отчета о количестве грузовых и легковых машин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времени пребывания автотранспорта </a:t>
            </a:r>
            <a:r>
              <a:rPr lang="en-US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погрузки-выгрузки на площадке 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номера транспортного средства в базе данных с указанием даты, времени и направления движения.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формирование списка въезжающих</a:t>
            </a:r>
            <a:r>
              <a:rPr lang="en-US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выезжающих машин на общих воротах</a:t>
            </a:r>
          </a:p>
          <a:p>
            <a:pPr marL="604838" indent="-342900" algn="just">
              <a:buFont typeface="Wingdings" panose="05000000000000000000" pitchFamily="2" charset="2"/>
              <a:buChar char="ü"/>
            </a:pPr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безопасности на территории парковки и </a:t>
            </a:r>
            <a:r>
              <a:rPr lang="ru-RU" sz="2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flaticon.com/icons/png/512/829/829172.png?size=1200x630f&amp;pad=10,10,10,10&amp;ext=png&amp;bg=FFFFFFFF">
            <a:extLst>
              <a:ext uri="{FF2B5EF4-FFF2-40B4-BE49-F238E27FC236}">
                <a16:creationId xmlns:a16="http://schemas.microsoft.com/office/drawing/2014/main" id="{220725D1-D404-4704-A59E-909478B01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93" y="1631163"/>
            <a:ext cx="1676307" cy="10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CBE574-4320-49F9-9139-2B5954ABA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450" y="2969489"/>
            <a:ext cx="1388049" cy="10410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B5A2D0-6F4F-441F-BF88-8B7F06CAC2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6754" y="4711603"/>
            <a:ext cx="1131442" cy="12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10550"/>
            <a:ext cx="12192000" cy="1251854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Пример отчёта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D13EC7-ABD3-4145-94D8-1DE37C956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884" y="1296497"/>
            <a:ext cx="8198231" cy="55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10550"/>
            <a:ext cx="12192000" cy="1251854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Распознавание номеров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75" y="5918475"/>
            <a:ext cx="939525" cy="9395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ADFE2-887D-4512-8883-2F2F47DEC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29" y="1352661"/>
            <a:ext cx="7881877" cy="51227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AE37E6-988D-4348-B6F0-0AC5DA930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694" y="1511172"/>
            <a:ext cx="5999292" cy="40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Объект 12">
            <a:extLst>
              <a:ext uri="{FF2B5EF4-FFF2-40B4-BE49-F238E27FC236}">
                <a16:creationId xmlns:a16="http://schemas.microsoft.com/office/drawing/2014/main" id="{9E0CE2FD-1A70-4E2F-AE50-59099296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0"/>
          <a:stretch/>
        </p:blipFill>
        <p:spPr>
          <a:xfrm>
            <a:off x="0" y="-13668"/>
            <a:ext cx="12192000" cy="1255638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5B780398-7CD1-4F42-B49E-5171F997B88C}"/>
              </a:ext>
            </a:extLst>
          </p:cNvPr>
          <p:cNvSpPr/>
          <p:nvPr/>
        </p:nvSpPr>
        <p:spPr>
          <a:xfrm>
            <a:off x="35888" y="-13668"/>
            <a:ext cx="12192000" cy="1276072"/>
          </a:xfrm>
          <a:prstGeom prst="rect">
            <a:avLst/>
          </a:prstGeom>
          <a:solidFill>
            <a:schemeClr val="dk1">
              <a:alpha val="5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57FF2C9-E172-4C1D-80F9-819B79A4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Возможности </a:t>
            </a:r>
            <a:r>
              <a:rPr lang="ru-RU" sz="3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нейросетей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1A75E5D5-F3F6-4ED1-96C7-92A26FDA8327}"/>
              </a:ext>
            </a:extLst>
          </p:cNvPr>
          <p:cNvCxnSpPr>
            <a:cxnSpLocks/>
          </p:cNvCxnSpPr>
          <p:nvPr/>
        </p:nvCxnSpPr>
        <p:spPr>
          <a:xfrm>
            <a:off x="11481888" y="1731527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65B83CC7-38A9-474B-AA8B-1EB80053656E}"/>
              </a:ext>
            </a:extLst>
          </p:cNvPr>
          <p:cNvCxnSpPr/>
          <p:nvPr/>
        </p:nvCxnSpPr>
        <p:spPr>
          <a:xfrm>
            <a:off x="10277928" y="4406352"/>
            <a:ext cx="1203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AF80024-8D64-47D0-89A4-9A1C38932FE7}"/>
              </a:ext>
            </a:extLst>
          </p:cNvPr>
          <p:cNvCxnSpPr>
            <a:cxnSpLocks/>
          </p:cNvCxnSpPr>
          <p:nvPr/>
        </p:nvCxnSpPr>
        <p:spPr>
          <a:xfrm>
            <a:off x="11481888" y="4406352"/>
            <a:ext cx="0" cy="9677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0A25D5F-3DFA-41ED-892B-721AFA48F2D8}"/>
              </a:ext>
            </a:extLst>
          </p:cNvPr>
          <p:cNvCxnSpPr/>
          <p:nvPr/>
        </p:nvCxnSpPr>
        <p:spPr>
          <a:xfrm>
            <a:off x="9073968" y="2232967"/>
            <a:ext cx="120396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4EC266-59FA-4914-9FA9-110D65AD0068}"/>
              </a:ext>
            </a:extLst>
          </p:cNvPr>
          <p:cNvCxnSpPr>
            <a:cxnSpLocks/>
          </p:cNvCxnSpPr>
          <p:nvPr/>
        </p:nvCxnSpPr>
        <p:spPr>
          <a:xfrm>
            <a:off x="10290013" y="2232967"/>
            <a:ext cx="0" cy="96774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FBC6CA-8500-479D-8F3A-A2B466756C2F}"/>
              </a:ext>
            </a:extLst>
          </p:cNvPr>
          <p:cNvCxnSpPr>
            <a:cxnSpLocks/>
          </p:cNvCxnSpPr>
          <p:nvPr/>
        </p:nvCxnSpPr>
        <p:spPr>
          <a:xfrm flipH="1">
            <a:off x="1192000" y="5620726"/>
            <a:ext cx="927100" cy="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72C014C-14DB-434F-904F-EC73A724F935}"/>
              </a:ext>
            </a:extLst>
          </p:cNvPr>
          <p:cNvCxnSpPr>
            <a:cxnSpLocks/>
          </p:cNvCxnSpPr>
          <p:nvPr/>
        </p:nvCxnSpPr>
        <p:spPr>
          <a:xfrm>
            <a:off x="1192000" y="4834049"/>
            <a:ext cx="0" cy="774700"/>
          </a:xfrm>
          <a:prstGeom prst="line">
            <a:avLst/>
          </a:prstGeom>
          <a:ln w="25400">
            <a:solidFill>
              <a:srgbClr val="1A43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21789A-031C-47E4-9F73-F73268C2F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46" y="5173913"/>
            <a:ext cx="939525" cy="93952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DCEE2A6B-4C20-4F5E-9B00-445DA7C11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D0325B7-DD99-49F8-A0A6-DC935FED4B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DCCE4E-6A93-402F-938C-FDC4D1A9A648}"/>
              </a:ext>
            </a:extLst>
          </p:cNvPr>
          <p:cNvSpPr txBox="1"/>
          <p:nvPr/>
        </p:nvSpPr>
        <p:spPr>
          <a:xfrm>
            <a:off x="1325134" y="2721910"/>
            <a:ext cx="87440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наши интересы не ограничиваются периметром строительной площадки.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безграничны.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проекты, которые наша компания уже успешно реализовала и в других сферах деятельности.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974961-CEED-40D1-A5D3-6800F697B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51" y="1522724"/>
            <a:ext cx="938865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770</Words>
  <Application>Microsoft Office PowerPoint</Application>
  <PresentationFormat>Широкоэкранный</PresentationFormat>
  <Paragraphs>104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var(--vkui--octavius_font_family_display,inherit)</vt:lpstr>
      <vt:lpstr>Wingdings</vt:lpstr>
      <vt:lpstr>Тема Office</vt:lpstr>
      <vt:lpstr>Презентация PowerPoint</vt:lpstr>
      <vt:lpstr>Площадка очистных сооружений канализации в пос. Абрау Дюрсо Краснодарского края</vt:lpstr>
      <vt:lpstr>Площадка очистных сооружений канализации в пос. Абрау Дюрсо Краснодарского края</vt:lpstr>
      <vt:lpstr>Целевые события,  возможные к детекции на стройплощадке</vt:lpstr>
      <vt:lpstr>Целевые события,  возможные к детекции на стройплощадке</vt:lpstr>
      <vt:lpstr>Интеллектуальная система логистики </vt:lpstr>
      <vt:lpstr>Пример отчёта</vt:lpstr>
      <vt:lpstr>Распознавание номеров</vt:lpstr>
      <vt:lpstr>Возможности нейросетей</vt:lpstr>
      <vt:lpstr>ПОВЫШЕНИЕ БЕЗОПАСНОСТИ ЖЕЛЕЗНОДОРОЖНОГО ТРАНСПОРТА С ПОМОЩЬЮ НЕЙРОННЫХ СЕТЕЙ</vt:lpstr>
      <vt:lpstr>РЕШЕНИЯ В СФЕРЕ  КЛИНИНГА И ДЕЗТНФЕКЦИИ</vt:lpstr>
      <vt:lpstr>ВЫЯВЛЕНИЕ ВОЗМОЖНЫХ ДОПОЛНИТЕЛЬНЫХ   ЦЕЛЕВЫХ СОБЫТИЙ</vt:lpstr>
      <vt:lpstr>КОНТРОЛЬ ИСПОЛЬЗОВАНИЯ ПЕРСОНАЛОМ  СРЕДСТВ ИНВИДУАЛЬНОЙ ЗАЩИТЫ </vt:lpstr>
      <vt:lpstr>ПРОТОТИП СИСТЕМЫ, ВЫПОЛНЯЮЩЕЙ ДЕТЕКЦИЮ БРАКОВАННЫХ ДЕТАЛЕЙ</vt:lpstr>
      <vt:lpstr>Целевые события,  возможные к детекции на стройплощадке</vt:lpstr>
      <vt:lpstr>Наши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EcoSmart</dc:title>
  <dc:creator>User</dc:creator>
  <cp:lastModifiedBy>Лазарева Инна Олеговна</cp:lastModifiedBy>
  <cp:revision>119</cp:revision>
  <dcterms:created xsi:type="dcterms:W3CDTF">2021-03-29T05:34:20Z</dcterms:created>
  <dcterms:modified xsi:type="dcterms:W3CDTF">2021-12-06T05:36:31Z</dcterms:modified>
</cp:coreProperties>
</file>